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DM Sans" pitchFamily="2" charset="0"/>
      <p:regular r:id="rId27"/>
    </p:embeddedFont>
    <p:embeddedFont>
      <p:font typeface="DM Sans Bold" charset="0"/>
      <p:regular r:id="rId28"/>
    </p:embeddedFont>
    <p:embeddedFont>
      <p:font typeface="DM Sans Bold Italics" panose="020B0604020202020204" charset="0"/>
      <p:regular r:id="rId29"/>
    </p:embeddedFont>
    <p:embeddedFont>
      <p:font typeface="Montserrat Light" panose="00000400000000000000" pitchFamily="2" charset="0"/>
      <p:regular r:id="rId30"/>
    </p:embeddedFont>
    <p:embeddedFont>
      <p:font typeface="Open Sauce Bold" panose="020B0604020202020204" charset="0"/>
      <p:regular r:id="rId31"/>
    </p:embeddedFont>
    <p:embeddedFont>
      <p:font typeface="Oswald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81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77B1F-B110-4F82-B073-B197B894FE92}" type="datetimeFigureOut">
              <a:rPr lang="en-US" smtClean="0"/>
              <a:t>12/26/2024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EBD0D-0073-467E-A222-494763BD4221}" type="slidenum">
              <a:rPr lang="en-US" smtClean="0"/>
              <a:t>‹#›</a:t>
            </a:fld>
            <a:endParaRPr lang="en-US"/>
          </a:p>
        </p:txBody>
      </p:sp>
    </p:spTree>
    <p:extLst>
      <p:ext uri="{BB962C8B-B14F-4D97-AF65-F5344CB8AC3E}">
        <p14:creationId xmlns:p14="http://schemas.microsoft.com/office/powerpoint/2010/main" val="129349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EBD0D-0073-467E-A222-494763BD4221}" type="slidenum">
              <a:rPr lang="en-US" smtClean="0"/>
              <a:t>6</a:t>
            </a:fld>
            <a:endParaRPr lang="en-US"/>
          </a:p>
        </p:txBody>
      </p:sp>
    </p:spTree>
    <p:extLst>
      <p:ext uri="{BB962C8B-B14F-4D97-AF65-F5344CB8AC3E}">
        <p14:creationId xmlns:p14="http://schemas.microsoft.com/office/powerpoint/2010/main" val="3998129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5.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807347" y="4088710"/>
            <a:ext cx="17168213" cy="3797990"/>
            <a:chOff x="0" y="0"/>
            <a:chExt cx="3315461" cy="448736"/>
          </a:xfrm>
        </p:grpSpPr>
        <p:sp>
          <p:nvSpPr>
            <p:cNvPr id="6" name="Freeform 6"/>
            <p:cNvSpPr/>
            <p:nvPr/>
          </p:nvSpPr>
          <p:spPr>
            <a:xfrm>
              <a:off x="0" y="0"/>
              <a:ext cx="3315461" cy="448736"/>
            </a:xfrm>
            <a:custGeom>
              <a:avLst/>
              <a:gdLst/>
              <a:ahLst/>
              <a:cxnLst/>
              <a:rect l="l" t="t" r="r" b="b"/>
              <a:pathLst>
                <a:path w="3315461" h="448736">
                  <a:moveTo>
                    <a:pt x="0" y="0"/>
                  </a:moveTo>
                  <a:lnTo>
                    <a:pt x="3315461" y="0"/>
                  </a:lnTo>
                  <a:lnTo>
                    <a:pt x="3315461" y="448736"/>
                  </a:lnTo>
                  <a:lnTo>
                    <a:pt x="0" y="448736"/>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3315461" cy="467786"/>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312440" y="4214812"/>
            <a:ext cx="17663121" cy="3397020"/>
          </a:xfrm>
          <a:prstGeom prst="rect">
            <a:avLst/>
          </a:prstGeom>
        </p:spPr>
        <p:txBody>
          <a:bodyPr lIns="0" tIns="0" rIns="0" bIns="0" rtlCol="0" anchor="t">
            <a:spAutoFit/>
          </a:bodyPr>
          <a:lstStyle/>
          <a:p>
            <a:pPr algn="ctr">
              <a:lnSpc>
                <a:spcPts val="13799"/>
              </a:lnSpc>
            </a:pPr>
            <a:r>
              <a:rPr lang="en-US" sz="9999" b="1" spc="979" dirty="0">
                <a:solidFill>
                  <a:srgbClr val="231F20"/>
                </a:solidFill>
                <a:latin typeface="Oswald Bold"/>
                <a:ea typeface="Oswald Bold"/>
                <a:cs typeface="Oswald Bold"/>
                <a:sym typeface="Oswald Bold"/>
              </a:rPr>
              <a:t>FLIP SORT 10327 &amp; DARK ROADS 11631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1264284"/>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55642" y="1807187"/>
            <a:ext cx="17577698" cy="7096996"/>
          </a:xfrm>
          <a:custGeom>
            <a:avLst/>
            <a:gdLst/>
            <a:ahLst/>
            <a:cxnLst/>
            <a:rect l="l" t="t" r="r" b="b"/>
            <a:pathLst>
              <a:path w="17577698" h="7096996">
                <a:moveTo>
                  <a:pt x="0" y="0"/>
                </a:moveTo>
                <a:lnTo>
                  <a:pt x="17577698" y="0"/>
                </a:lnTo>
                <a:lnTo>
                  <a:pt x="17577698" y="7096996"/>
                </a:lnTo>
                <a:lnTo>
                  <a:pt x="0" y="7096996"/>
                </a:lnTo>
                <a:lnTo>
                  <a:pt x="0" y="0"/>
                </a:lnTo>
                <a:close/>
              </a:path>
            </a:pathLst>
          </a:custGeom>
          <a:blipFill>
            <a:blip r:embed="rId5"/>
            <a:stretch>
              <a:fillRect/>
            </a:stretch>
          </a:blipFill>
        </p:spPr>
        <p:txBody>
          <a:bodyPr/>
          <a:lstStyle/>
          <a:p>
            <a:endParaRPr lang="en-US"/>
          </a:p>
        </p:txBody>
      </p:sp>
      <p:sp>
        <p:nvSpPr>
          <p:cNvPr id="5" name="Freeform 5"/>
          <p:cNvSpPr/>
          <p:nvPr/>
        </p:nvSpPr>
        <p:spPr>
          <a:xfrm>
            <a:off x="15257433" y="-493980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4176364">
            <a:off x="-4034428"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0" y="-95250"/>
            <a:ext cx="9444491" cy="857250"/>
          </a:xfrm>
          <a:prstGeom prst="rect">
            <a:avLst/>
          </a:prstGeom>
        </p:spPr>
        <p:txBody>
          <a:bodyPr lIns="0" tIns="0" rIns="0" bIns="0" rtlCol="0" anchor="t">
            <a:spAutoFit/>
          </a:bodyPr>
          <a:lstStyle/>
          <a:p>
            <a:pPr algn="ctr">
              <a:lnSpc>
                <a:spcPts val="6900"/>
              </a:lnSpc>
            </a:pPr>
            <a:r>
              <a:rPr lang="en-US" sz="5000" b="1" spc="265">
                <a:solidFill>
                  <a:srgbClr val="231F20"/>
                </a:solidFill>
                <a:latin typeface="Oswald Bold"/>
                <a:ea typeface="Oswald Bold"/>
                <a:cs typeface="Oswald Bold"/>
                <a:sym typeface="Oswald Bold"/>
              </a:rPr>
              <a:t>IMPLEMENTATION SCREENSHOT</a:t>
            </a:r>
          </a:p>
        </p:txBody>
      </p:sp>
      <p:sp>
        <p:nvSpPr>
          <p:cNvPr id="8" name="TextBox 8"/>
          <p:cNvSpPr txBox="1"/>
          <p:nvPr/>
        </p:nvSpPr>
        <p:spPr>
          <a:xfrm>
            <a:off x="4421755" y="1733404"/>
            <a:ext cx="9444491" cy="512445"/>
          </a:xfrm>
          <a:prstGeom prst="rect">
            <a:avLst/>
          </a:prstGeom>
        </p:spPr>
        <p:txBody>
          <a:bodyPr lIns="0" tIns="0" rIns="0" bIns="0" rtlCol="0" anchor="t">
            <a:spAutoFit/>
          </a:bodyPr>
          <a:lstStyle/>
          <a:p>
            <a:pPr algn="ctr">
              <a:lnSpc>
                <a:spcPts val="4140"/>
              </a:lnSpc>
            </a:pPr>
            <a:r>
              <a:rPr lang="en-US" sz="3000" b="1" spc="159" dirty="0">
                <a:solidFill>
                  <a:srgbClr val="231F20"/>
                </a:solidFill>
                <a:latin typeface="Oswald Bold"/>
                <a:ea typeface="Oswald Bold"/>
                <a:cs typeface="Oswald Bold"/>
                <a:sym typeface="Oswald Bold"/>
              </a:rPr>
              <a:t>SWAPS TWO ELEMENTS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1264284"/>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21587" y="2049758"/>
            <a:ext cx="17044825" cy="6187485"/>
          </a:xfrm>
          <a:custGeom>
            <a:avLst/>
            <a:gdLst/>
            <a:ahLst/>
            <a:cxnLst/>
            <a:rect l="l" t="t" r="r" b="b"/>
            <a:pathLst>
              <a:path w="17044825" h="6187485">
                <a:moveTo>
                  <a:pt x="0" y="0"/>
                </a:moveTo>
                <a:lnTo>
                  <a:pt x="17044826" y="0"/>
                </a:lnTo>
                <a:lnTo>
                  <a:pt x="17044826" y="6187484"/>
                </a:lnTo>
                <a:lnTo>
                  <a:pt x="0" y="6187484"/>
                </a:lnTo>
                <a:lnTo>
                  <a:pt x="0" y="0"/>
                </a:lnTo>
                <a:close/>
              </a:path>
            </a:pathLst>
          </a:custGeom>
          <a:blipFill>
            <a:blip r:embed="rId5"/>
            <a:stretch>
              <a:fillRect t="-1651" b="-1651"/>
            </a:stretch>
          </a:blipFill>
        </p:spPr>
        <p:txBody>
          <a:bodyPr/>
          <a:lstStyle/>
          <a:p>
            <a:endParaRPr lang="en-US"/>
          </a:p>
        </p:txBody>
      </p:sp>
      <p:sp>
        <p:nvSpPr>
          <p:cNvPr id="5" name="Freeform 5"/>
          <p:cNvSpPr/>
          <p:nvPr/>
        </p:nvSpPr>
        <p:spPr>
          <a:xfrm rot="-4176364">
            <a:off x="-4034428"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5257433" y="-493980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0" y="-95250"/>
            <a:ext cx="9444491" cy="857250"/>
          </a:xfrm>
          <a:prstGeom prst="rect">
            <a:avLst/>
          </a:prstGeom>
        </p:spPr>
        <p:txBody>
          <a:bodyPr lIns="0" tIns="0" rIns="0" bIns="0" rtlCol="0" anchor="t">
            <a:spAutoFit/>
          </a:bodyPr>
          <a:lstStyle/>
          <a:p>
            <a:pPr algn="ctr">
              <a:lnSpc>
                <a:spcPts val="6900"/>
              </a:lnSpc>
            </a:pPr>
            <a:r>
              <a:rPr lang="en-US" sz="5000" b="1" spc="265">
                <a:solidFill>
                  <a:srgbClr val="231F20"/>
                </a:solidFill>
                <a:latin typeface="Oswald Bold"/>
                <a:ea typeface="Oswald Bold"/>
                <a:cs typeface="Oswald Bold"/>
                <a:sym typeface="Oswald Bold"/>
              </a:rPr>
              <a:t>IMPLEMENTATION SCREENSHOT</a:t>
            </a:r>
          </a:p>
        </p:txBody>
      </p:sp>
      <p:sp>
        <p:nvSpPr>
          <p:cNvPr id="8" name="TextBox 8"/>
          <p:cNvSpPr txBox="1"/>
          <p:nvPr/>
        </p:nvSpPr>
        <p:spPr>
          <a:xfrm>
            <a:off x="4421755" y="2259674"/>
            <a:ext cx="9444491" cy="512445"/>
          </a:xfrm>
          <a:prstGeom prst="rect">
            <a:avLst/>
          </a:prstGeom>
        </p:spPr>
        <p:txBody>
          <a:bodyPr lIns="0" tIns="0" rIns="0" bIns="0" rtlCol="0" anchor="t">
            <a:spAutoFit/>
          </a:bodyPr>
          <a:lstStyle/>
          <a:p>
            <a:pPr algn="ctr">
              <a:lnSpc>
                <a:spcPts val="4140"/>
              </a:lnSpc>
            </a:pPr>
            <a:r>
              <a:rPr lang="en-US" sz="3000" b="1" spc="159" dirty="0">
                <a:solidFill>
                  <a:srgbClr val="231F20"/>
                </a:solidFill>
                <a:latin typeface="Oswald Bold"/>
                <a:ea typeface="Oswald Bold"/>
                <a:cs typeface="Oswald Bold"/>
                <a:sym typeface="Oswald Bold"/>
              </a:rPr>
              <a:t>PRINTS THE RESULT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1028700" y="1454202"/>
            <a:ext cx="1060515" cy="1611280"/>
          </a:xfrm>
          <a:custGeom>
            <a:avLst/>
            <a:gdLst/>
            <a:ahLst/>
            <a:cxnLst/>
            <a:rect l="l" t="t" r="r" b="b"/>
            <a:pathLst>
              <a:path w="1060515" h="1611280">
                <a:moveTo>
                  <a:pt x="0" y="0"/>
                </a:moveTo>
                <a:lnTo>
                  <a:pt x="1060515" y="0"/>
                </a:lnTo>
                <a:lnTo>
                  <a:pt x="1060515" y="1611281"/>
                </a:lnTo>
                <a:lnTo>
                  <a:pt x="0" y="1611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035253">
            <a:off x="9028060" y="-3736601"/>
            <a:ext cx="7835077" cy="10939025"/>
          </a:xfrm>
          <a:custGeom>
            <a:avLst/>
            <a:gdLst/>
            <a:ahLst/>
            <a:cxnLst/>
            <a:rect l="l" t="t" r="r" b="b"/>
            <a:pathLst>
              <a:path w="7835077" h="10939025">
                <a:moveTo>
                  <a:pt x="0" y="0"/>
                </a:moveTo>
                <a:lnTo>
                  <a:pt x="7835076" y="0"/>
                </a:lnTo>
                <a:lnTo>
                  <a:pt x="7835076"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1427911" y="3190703"/>
            <a:ext cx="262093" cy="26209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28700" y="6435007"/>
            <a:ext cx="1060515" cy="1611280"/>
          </a:xfrm>
          <a:custGeom>
            <a:avLst/>
            <a:gdLst/>
            <a:ahLst/>
            <a:cxnLst/>
            <a:rect l="l" t="t" r="r" b="b"/>
            <a:pathLst>
              <a:path w="1060515" h="1611280">
                <a:moveTo>
                  <a:pt x="0" y="0"/>
                </a:moveTo>
                <a:lnTo>
                  <a:pt x="1060515" y="0"/>
                </a:lnTo>
                <a:lnTo>
                  <a:pt x="1060515" y="1611281"/>
                </a:lnTo>
                <a:lnTo>
                  <a:pt x="0" y="1611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9" name="Group 9"/>
          <p:cNvGrpSpPr/>
          <p:nvPr/>
        </p:nvGrpSpPr>
        <p:grpSpPr>
          <a:xfrm>
            <a:off x="1414356" y="8168531"/>
            <a:ext cx="289204" cy="28920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11" name="TextBox 1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rot="-10799999">
            <a:off x="-2301403" y="-6580338"/>
            <a:ext cx="6660205" cy="9298716"/>
          </a:xfrm>
          <a:custGeom>
            <a:avLst/>
            <a:gdLst/>
            <a:ahLst/>
            <a:cxnLst/>
            <a:rect l="l" t="t" r="r" b="b"/>
            <a:pathLst>
              <a:path w="6660205" h="9298716">
                <a:moveTo>
                  <a:pt x="0" y="0"/>
                </a:moveTo>
                <a:lnTo>
                  <a:pt x="6660206" y="0"/>
                </a:lnTo>
                <a:lnTo>
                  <a:pt x="6660206" y="9298716"/>
                </a:lnTo>
                <a:lnTo>
                  <a:pt x="0" y="92987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4358803" y="538333"/>
            <a:ext cx="9165757" cy="4360090"/>
          </a:xfrm>
          <a:custGeom>
            <a:avLst/>
            <a:gdLst/>
            <a:ahLst/>
            <a:cxnLst/>
            <a:rect l="l" t="t" r="r" b="b"/>
            <a:pathLst>
              <a:path w="9165757" h="4360090">
                <a:moveTo>
                  <a:pt x="0" y="0"/>
                </a:moveTo>
                <a:lnTo>
                  <a:pt x="9165757" y="0"/>
                </a:lnTo>
                <a:lnTo>
                  <a:pt x="9165757" y="4360090"/>
                </a:lnTo>
                <a:lnTo>
                  <a:pt x="0" y="4360090"/>
                </a:lnTo>
                <a:lnTo>
                  <a:pt x="0" y="0"/>
                </a:lnTo>
                <a:close/>
              </a:path>
            </a:pathLst>
          </a:custGeom>
          <a:blipFill>
            <a:blip r:embed="rId7"/>
            <a:stretch>
              <a:fillRect t="-2309" b="-2309"/>
            </a:stretch>
          </a:blipFill>
        </p:spPr>
        <p:txBody>
          <a:bodyPr/>
          <a:lstStyle/>
          <a:p>
            <a:endParaRPr lang="en-US"/>
          </a:p>
        </p:txBody>
      </p:sp>
      <p:sp>
        <p:nvSpPr>
          <p:cNvPr id="14" name="Freeform 14"/>
          <p:cNvSpPr/>
          <p:nvPr/>
        </p:nvSpPr>
        <p:spPr>
          <a:xfrm>
            <a:off x="4358803" y="5411357"/>
            <a:ext cx="9165757" cy="4554760"/>
          </a:xfrm>
          <a:custGeom>
            <a:avLst/>
            <a:gdLst/>
            <a:ahLst/>
            <a:cxnLst/>
            <a:rect l="l" t="t" r="r" b="b"/>
            <a:pathLst>
              <a:path w="9165757" h="4554760">
                <a:moveTo>
                  <a:pt x="0" y="0"/>
                </a:moveTo>
                <a:lnTo>
                  <a:pt x="9165757" y="0"/>
                </a:lnTo>
                <a:lnTo>
                  <a:pt x="9165757" y="4554760"/>
                </a:lnTo>
                <a:lnTo>
                  <a:pt x="0" y="4554760"/>
                </a:lnTo>
                <a:lnTo>
                  <a:pt x="0" y="0"/>
                </a:lnTo>
                <a:close/>
              </a:path>
            </a:pathLst>
          </a:custGeom>
          <a:blipFill>
            <a:blip r:embed="rId8"/>
            <a:stretch>
              <a:fillRect l="-3926" r="-2941"/>
            </a:stretch>
          </a:blipFill>
        </p:spPr>
        <p:txBody>
          <a:bodyPr/>
          <a:lstStyle/>
          <a:p>
            <a:endParaRPr lang="en-US"/>
          </a:p>
        </p:txBody>
      </p:sp>
      <p:sp>
        <p:nvSpPr>
          <p:cNvPr id="15" name="TextBox 15"/>
          <p:cNvSpPr txBox="1"/>
          <p:nvPr/>
        </p:nvSpPr>
        <p:spPr>
          <a:xfrm>
            <a:off x="1028700" y="6596332"/>
            <a:ext cx="1060515" cy="758615"/>
          </a:xfrm>
          <a:prstGeom prst="rect">
            <a:avLst/>
          </a:prstGeom>
        </p:spPr>
        <p:txBody>
          <a:bodyPr lIns="0" tIns="0" rIns="0" bIns="0" rtlCol="0" anchor="t">
            <a:spAutoFit/>
          </a:bodyPr>
          <a:lstStyle/>
          <a:p>
            <a:pPr algn="ctr">
              <a:lnSpc>
                <a:spcPts val="6279"/>
              </a:lnSpc>
            </a:pPr>
            <a:r>
              <a:rPr lang="en-US" sz="4550" b="1" spc="445">
                <a:solidFill>
                  <a:srgbClr val="FFFBFB"/>
                </a:solidFill>
                <a:latin typeface="DM Sans Bold"/>
                <a:ea typeface="DM Sans Bold"/>
                <a:cs typeface="DM Sans Bold"/>
                <a:sym typeface="DM Sans Bold"/>
              </a:rPr>
              <a:t>02</a:t>
            </a:r>
          </a:p>
        </p:txBody>
      </p:sp>
      <p:sp>
        <p:nvSpPr>
          <p:cNvPr id="16" name="TextBox 16"/>
          <p:cNvSpPr txBox="1"/>
          <p:nvPr/>
        </p:nvSpPr>
        <p:spPr>
          <a:xfrm>
            <a:off x="990600" y="1723387"/>
            <a:ext cx="1060515" cy="584081"/>
          </a:xfrm>
          <a:prstGeom prst="rect">
            <a:avLst/>
          </a:prstGeom>
        </p:spPr>
        <p:txBody>
          <a:bodyPr lIns="0" tIns="0" rIns="0" bIns="0" rtlCol="0" anchor="t">
            <a:spAutoFit/>
          </a:bodyPr>
          <a:lstStyle/>
          <a:p>
            <a:pPr algn="ctr">
              <a:lnSpc>
                <a:spcPts val="4781"/>
              </a:lnSpc>
            </a:pPr>
            <a:r>
              <a:rPr lang="en-US" sz="3464" b="1" spc="339">
                <a:solidFill>
                  <a:srgbClr val="FFFBFB"/>
                </a:solidFill>
                <a:latin typeface="DM Sans Bold"/>
                <a:ea typeface="DM Sans Bold"/>
                <a:cs typeface="DM Sans Bold"/>
                <a:sym typeface="DM Sans Bold"/>
              </a:rPr>
              <a:t>01</a:t>
            </a:r>
          </a:p>
        </p:txBody>
      </p:sp>
      <p:sp>
        <p:nvSpPr>
          <p:cNvPr id="17" name="TextBox 17"/>
          <p:cNvSpPr txBox="1"/>
          <p:nvPr/>
        </p:nvSpPr>
        <p:spPr>
          <a:xfrm>
            <a:off x="87741" y="3519471"/>
            <a:ext cx="3204526" cy="1036320"/>
          </a:xfrm>
          <a:prstGeom prst="rect">
            <a:avLst/>
          </a:prstGeom>
        </p:spPr>
        <p:txBody>
          <a:bodyPr lIns="0" tIns="0" rIns="0" bIns="0" rtlCol="0" anchor="t">
            <a:spAutoFit/>
          </a:bodyPr>
          <a:lstStyle/>
          <a:p>
            <a:pPr algn="ctr">
              <a:lnSpc>
                <a:spcPts val="4140"/>
              </a:lnSpc>
            </a:pPr>
            <a:r>
              <a:rPr lang="en-US" sz="3000" spc="294">
                <a:solidFill>
                  <a:srgbClr val="231F20"/>
                </a:solidFill>
                <a:latin typeface="DM Sans"/>
                <a:ea typeface="DM Sans"/>
                <a:cs typeface="DM Sans"/>
                <a:sym typeface="DM Sans"/>
              </a:rPr>
              <a:t>Sample input/output</a:t>
            </a:r>
          </a:p>
        </p:txBody>
      </p:sp>
      <p:sp>
        <p:nvSpPr>
          <p:cNvPr id="18" name="TextBox 18"/>
          <p:cNvSpPr txBox="1"/>
          <p:nvPr/>
        </p:nvSpPr>
        <p:spPr>
          <a:xfrm>
            <a:off x="87741" y="8524410"/>
            <a:ext cx="3204526" cy="1036320"/>
          </a:xfrm>
          <a:prstGeom prst="rect">
            <a:avLst/>
          </a:prstGeom>
        </p:spPr>
        <p:txBody>
          <a:bodyPr lIns="0" tIns="0" rIns="0" bIns="0" rtlCol="0" anchor="t">
            <a:spAutoFit/>
          </a:bodyPr>
          <a:lstStyle/>
          <a:p>
            <a:pPr algn="ctr">
              <a:lnSpc>
                <a:spcPts val="4140"/>
              </a:lnSpc>
            </a:pPr>
            <a:r>
              <a:rPr lang="en-US" sz="3000" spc="294">
                <a:solidFill>
                  <a:srgbClr val="231F20"/>
                </a:solidFill>
                <a:latin typeface="DM Sans"/>
                <a:ea typeface="DM Sans"/>
                <a:cs typeface="DM Sans"/>
                <a:sym typeface="DM Sans"/>
              </a:rPr>
              <a:t> extra sample input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1264284"/>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176364">
            <a:off x="-4034428"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5257433" y="-493980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298442" y="3664123"/>
            <a:ext cx="16292097" cy="3747182"/>
          </a:xfrm>
          <a:custGeom>
            <a:avLst/>
            <a:gdLst/>
            <a:ahLst/>
            <a:cxnLst/>
            <a:rect l="l" t="t" r="r" b="b"/>
            <a:pathLst>
              <a:path w="16292097" h="3747182">
                <a:moveTo>
                  <a:pt x="0" y="0"/>
                </a:moveTo>
                <a:lnTo>
                  <a:pt x="16292098" y="0"/>
                </a:lnTo>
                <a:lnTo>
                  <a:pt x="16292098" y="3747182"/>
                </a:lnTo>
                <a:lnTo>
                  <a:pt x="0" y="3747182"/>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0" y="-95250"/>
            <a:ext cx="9444491" cy="857250"/>
          </a:xfrm>
          <a:prstGeom prst="rect">
            <a:avLst/>
          </a:prstGeom>
        </p:spPr>
        <p:txBody>
          <a:bodyPr lIns="0" tIns="0" rIns="0" bIns="0" rtlCol="0" anchor="t">
            <a:spAutoFit/>
          </a:bodyPr>
          <a:lstStyle/>
          <a:p>
            <a:pPr algn="ctr">
              <a:lnSpc>
                <a:spcPts val="6900"/>
              </a:lnSpc>
            </a:pPr>
            <a:r>
              <a:rPr lang="en-US" sz="5000" b="1" spc="265">
                <a:solidFill>
                  <a:srgbClr val="231F20"/>
                </a:solidFill>
                <a:latin typeface="Oswald Bold"/>
                <a:ea typeface="Oswald Bold"/>
                <a:cs typeface="Oswald Bold"/>
                <a:sym typeface="Oswald Bold"/>
              </a:rPr>
              <a:t>IMPLEMENTATION SCREENSHOT</a:t>
            </a:r>
          </a:p>
        </p:txBody>
      </p:sp>
      <p:sp>
        <p:nvSpPr>
          <p:cNvPr id="8" name="TextBox 8"/>
          <p:cNvSpPr txBox="1"/>
          <p:nvPr/>
        </p:nvSpPr>
        <p:spPr>
          <a:xfrm>
            <a:off x="4421755" y="2590898"/>
            <a:ext cx="9444491" cy="512445"/>
          </a:xfrm>
          <a:prstGeom prst="rect">
            <a:avLst/>
          </a:prstGeom>
        </p:spPr>
        <p:txBody>
          <a:bodyPr lIns="0" tIns="0" rIns="0" bIns="0" rtlCol="0" anchor="t">
            <a:spAutoFit/>
          </a:bodyPr>
          <a:lstStyle/>
          <a:p>
            <a:pPr algn="ctr">
              <a:lnSpc>
                <a:spcPts val="4140"/>
              </a:lnSpc>
            </a:pPr>
            <a:r>
              <a:rPr lang="en-US" sz="3000" b="1" spc="159">
                <a:solidFill>
                  <a:srgbClr val="231F20"/>
                </a:solidFill>
                <a:latin typeface="Oswald Bold"/>
                <a:ea typeface="Oswald Bold"/>
                <a:cs typeface="Oswald Bold"/>
                <a:sym typeface="Oswald Bold"/>
              </a:rPr>
              <a:t>PROBLEM 1 (UVA - 10327)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930076" y="4265469"/>
            <a:ext cx="7213924" cy="1594138"/>
          </a:xfrm>
          <a:prstGeom prst="rect">
            <a:avLst/>
          </a:prstGeom>
        </p:spPr>
        <p:txBody>
          <a:bodyPr lIns="0" tIns="0" rIns="0" bIns="0" rtlCol="0" anchor="t">
            <a:spAutoFit/>
          </a:bodyPr>
          <a:lstStyle/>
          <a:p>
            <a:pPr marL="0" lvl="0" indent="0" algn="l">
              <a:lnSpc>
                <a:spcPts val="13015"/>
              </a:lnSpc>
              <a:spcBef>
                <a:spcPct val="0"/>
              </a:spcBef>
            </a:pPr>
            <a:r>
              <a:rPr lang="en-US" sz="9431" b="1" spc="924" dirty="0">
                <a:solidFill>
                  <a:srgbClr val="231F20"/>
                </a:solidFill>
                <a:latin typeface="Oswald Bold"/>
                <a:ea typeface="Oswald Bold"/>
                <a:cs typeface="Oswald Bold"/>
                <a:sym typeface="Oswald Bold"/>
              </a:rPr>
              <a:t>PROBLEM 2</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5"/>
            <a:stretch>
              <a:fillRect l="-42054" r="-79050"/>
            </a:stretch>
          </a:blipFill>
        </p:spPr>
        <p:txBody>
          <a:bodyPr/>
          <a:lstStyle/>
          <a:p>
            <a:endParaRPr lang="en-US"/>
          </a:p>
        </p:txBody>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6"/>
            <a:stretch>
              <a:fillRect t="-86495"/>
            </a:stretch>
          </a:blipFill>
        </p:spPr>
        <p:txBody>
          <a:bodyPr/>
          <a:lstStyle/>
          <a:p>
            <a:endParaRPr lang="en-US"/>
          </a:p>
        </p:txBody>
      </p:sp>
      <p:grpSp>
        <p:nvGrpSpPr>
          <p:cNvPr id="6" name="Group 6"/>
          <p:cNvGrpSpPr/>
          <p:nvPr/>
        </p:nvGrpSpPr>
        <p:grpSpPr>
          <a:xfrm>
            <a:off x="9144000" y="3167432"/>
            <a:ext cx="4858949" cy="4794814"/>
            <a:chOff x="0" y="0"/>
            <a:chExt cx="1279723" cy="1262832"/>
          </a:xfrm>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txBody>
            <a:bodyPr/>
            <a:lstStyle/>
            <a:p>
              <a:endParaRPr lang="en-US"/>
            </a:p>
          </p:txBody>
        </p:sp>
        <p:sp>
          <p:nvSpPr>
            <p:cNvPr id="8" name="TextBox 8"/>
            <p:cNvSpPr txBox="1"/>
            <p:nvPr/>
          </p:nvSpPr>
          <p:spPr>
            <a:xfrm>
              <a:off x="0" y="-57150"/>
              <a:ext cx="1279723" cy="131998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0581731" y="4137765"/>
            <a:ext cx="1815359" cy="2854148"/>
          </a:xfrm>
          <a:custGeom>
            <a:avLst/>
            <a:gdLst/>
            <a:ahLst/>
            <a:cxnLst/>
            <a:rect l="l" t="t" r="r" b="b"/>
            <a:pathLst>
              <a:path w="1815359" h="2854148">
                <a:moveTo>
                  <a:pt x="0" y="0"/>
                </a:moveTo>
                <a:lnTo>
                  <a:pt x="1815360" y="0"/>
                </a:lnTo>
                <a:lnTo>
                  <a:pt x="1815360" y="2854148"/>
                </a:lnTo>
                <a:lnTo>
                  <a:pt x="0" y="2854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1028700" y="797661"/>
            <a:ext cx="9548952" cy="1303627"/>
          </a:xfrm>
          <a:prstGeom prst="rect">
            <a:avLst/>
          </a:prstGeom>
        </p:spPr>
        <p:txBody>
          <a:bodyPr lIns="0" tIns="0" rIns="0" bIns="0" rtlCol="0" anchor="t">
            <a:spAutoFit/>
          </a:bodyPr>
          <a:lstStyle/>
          <a:p>
            <a:pPr marL="0" lvl="0" indent="0" algn="l">
              <a:lnSpc>
                <a:spcPts val="9903"/>
              </a:lnSpc>
            </a:pPr>
            <a:r>
              <a:rPr lang="en-US" sz="9431" b="1" spc="924" dirty="0">
                <a:solidFill>
                  <a:srgbClr val="231F20"/>
                </a:solidFill>
                <a:latin typeface="Oswald Bold"/>
                <a:ea typeface="Oswald Bold"/>
                <a:cs typeface="Oswald Bold"/>
                <a:sym typeface="Oswald Bold"/>
              </a:rPr>
              <a:t>INTRODUCTION</a:t>
            </a:r>
          </a:p>
        </p:txBody>
      </p:sp>
      <p:sp>
        <p:nvSpPr>
          <p:cNvPr id="12" name="TextBox 12"/>
          <p:cNvSpPr txBox="1"/>
          <p:nvPr/>
        </p:nvSpPr>
        <p:spPr>
          <a:xfrm>
            <a:off x="1028700" y="3552669"/>
            <a:ext cx="7877175" cy="3986239"/>
          </a:xfrm>
          <a:prstGeom prst="rect">
            <a:avLst/>
          </a:prstGeom>
        </p:spPr>
        <p:txBody>
          <a:bodyPr lIns="0" tIns="0" rIns="0" bIns="0" rtlCol="0" anchor="t">
            <a:spAutoFit/>
          </a:bodyPr>
          <a:lstStyle/>
          <a:p>
            <a:pPr algn="just">
              <a:lnSpc>
                <a:spcPts val="3160"/>
              </a:lnSpc>
            </a:pPr>
            <a:r>
              <a:rPr lang="en-US" sz="2290" spc="224" dirty="0">
                <a:solidFill>
                  <a:srgbClr val="231F20"/>
                </a:solidFill>
                <a:latin typeface="DM Sans"/>
                <a:ea typeface="DM Sans"/>
                <a:cs typeface="DM Sans"/>
                <a:sym typeface="DM Sans"/>
              </a:rPr>
              <a:t>The problem involves finding the weight of edges not included in the Minimum Spanning Tree (MST) of a weighted graph. Using Kruskal's algorithm and Union-Find, the MST is constructed by sorting edges by weight and avoiding cycles. The solution calculates the total weight of the graph, the MST weight, and their difference, highlighting applications in network optimization.</a:t>
            </a:r>
          </a:p>
          <a:p>
            <a:pPr algn="just">
              <a:lnSpc>
                <a:spcPts val="3160"/>
              </a:lnSpc>
            </a:pPr>
            <a:endParaRPr lang="en-US" sz="2290" spc="224" dirty="0">
              <a:solidFill>
                <a:srgbClr val="231F20"/>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620600" y="102870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sp>
        <p:nvSpPr>
          <p:cNvPr id="7" name="Freeform 7"/>
          <p:cNvSpPr/>
          <p:nvPr/>
        </p:nvSpPr>
        <p:spPr>
          <a:xfrm>
            <a:off x="13662994" y="2940957"/>
            <a:ext cx="3982475" cy="5293169"/>
          </a:xfrm>
          <a:custGeom>
            <a:avLst/>
            <a:gdLst/>
            <a:ahLst/>
            <a:cxnLst/>
            <a:rect l="l" t="t" r="r" b="b"/>
            <a:pathLst>
              <a:path w="3982475" h="5293169">
                <a:moveTo>
                  <a:pt x="0" y="0"/>
                </a:moveTo>
                <a:lnTo>
                  <a:pt x="3982475" y="0"/>
                </a:lnTo>
                <a:lnTo>
                  <a:pt x="3982475" y="5293169"/>
                </a:lnTo>
                <a:lnTo>
                  <a:pt x="0" y="5293169"/>
                </a:lnTo>
                <a:lnTo>
                  <a:pt x="0" y="0"/>
                </a:lnTo>
                <a:close/>
              </a:path>
            </a:pathLst>
          </a:custGeom>
          <a:blipFill>
            <a:blip r:embed="rId4"/>
            <a:stretch>
              <a:fillRect l="-49746" r="-49746"/>
            </a:stretch>
          </a:blipFill>
        </p:spPr>
        <p:txBody>
          <a:bodyPr/>
          <a:lstStyle/>
          <a:p>
            <a:endParaRPr lang="en-US"/>
          </a:p>
        </p:txBody>
      </p:sp>
      <p:grpSp>
        <p:nvGrpSpPr>
          <p:cNvPr id="8" name="Group 8"/>
          <p:cNvGrpSpPr/>
          <p:nvPr/>
        </p:nvGrpSpPr>
        <p:grpSpPr>
          <a:xfrm>
            <a:off x="763521" y="1966458"/>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204193" y="9021266"/>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sp>
        <p:nvSpPr>
          <p:cNvPr id="12" name="Freeform 12"/>
          <p:cNvSpPr/>
          <p:nvPr/>
        </p:nvSpPr>
        <p:spPr>
          <a:xfrm>
            <a:off x="9380347" y="9021266"/>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sp>
        <p:nvSpPr>
          <p:cNvPr id="13" name="Freeform 13"/>
          <p:cNvSpPr/>
          <p:nvPr/>
        </p:nvSpPr>
        <p:spPr>
          <a:xfrm>
            <a:off x="5901266" y="9021266"/>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14" name="Group 14"/>
          <p:cNvGrpSpPr/>
          <p:nvPr/>
        </p:nvGrpSpPr>
        <p:grpSpPr>
          <a:xfrm>
            <a:off x="1028700" y="337474"/>
            <a:ext cx="9610044" cy="1948998"/>
            <a:chOff x="0" y="0"/>
            <a:chExt cx="3682024" cy="746746"/>
          </a:xfrm>
        </p:grpSpPr>
        <p:sp>
          <p:nvSpPr>
            <p:cNvPr id="15" name="Freeform 15"/>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6" name="TextBox 16"/>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7" name="Freeform 17"/>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1465335" y="270799"/>
            <a:ext cx="10058640" cy="756687"/>
          </a:xfrm>
          <a:prstGeom prst="rect">
            <a:avLst/>
          </a:prstGeom>
        </p:spPr>
        <p:txBody>
          <a:bodyPr lIns="0" tIns="0" rIns="0" bIns="0" rtlCol="0" anchor="t">
            <a:spAutoFit/>
          </a:bodyPr>
          <a:lstStyle/>
          <a:p>
            <a:pPr algn="l">
              <a:lnSpc>
                <a:spcPts val="6248"/>
              </a:lnSpc>
            </a:pPr>
            <a:r>
              <a:rPr lang="en-US" sz="4527" b="1" spc="443" dirty="0">
                <a:solidFill>
                  <a:srgbClr val="231F20"/>
                </a:solidFill>
                <a:latin typeface="Oswald Bold"/>
                <a:ea typeface="Oswald Bold"/>
                <a:cs typeface="Oswald Bold"/>
                <a:sym typeface="Oswald Bold"/>
              </a:rPr>
              <a:t>ALGORITHM PSEUDOCODE</a:t>
            </a:r>
          </a:p>
        </p:txBody>
      </p:sp>
      <p:sp>
        <p:nvSpPr>
          <p:cNvPr id="19" name="TextBox 19"/>
          <p:cNvSpPr txBox="1"/>
          <p:nvPr/>
        </p:nvSpPr>
        <p:spPr>
          <a:xfrm>
            <a:off x="2204193" y="1526074"/>
            <a:ext cx="13607075" cy="7495192"/>
          </a:xfrm>
          <a:prstGeom prst="rect">
            <a:avLst/>
          </a:prstGeom>
        </p:spPr>
        <p:txBody>
          <a:bodyPr lIns="0" tIns="0" rIns="0" bIns="0" rtlCol="0" anchor="t">
            <a:spAutoFit/>
          </a:bodyPr>
          <a:lstStyle/>
          <a:p>
            <a:pPr algn="l">
              <a:lnSpc>
                <a:spcPts val="2965"/>
              </a:lnSpc>
              <a:spcBef>
                <a:spcPct val="0"/>
              </a:spcBef>
            </a:pPr>
            <a:r>
              <a:rPr lang="en-US" sz="2280" b="1" dirty="0">
                <a:solidFill>
                  <a:srgbClr val="231F20"/>
                </a:solidFill>
                <a:latin typeface="Open Sauce Bold"/>
                <a:ea typeface="Open Sauce Bold"/>
                <a:cs typeface="Open Sauce Bold"/>
                <a:sym typeface="Open Sauce Bold"/>
              </a:rPr>
              <a:t>Algorithm Kruskal(graph)</a:t>
            </a: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Input: A list of edges and number of vertices (m, n)</a:t>
            </a: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Output: Weight of edges not included in the MST</a:t>
            </a: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a:t>
            </a: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Initialize </a:t>
            </a:r>
            <a:r>
              <a:rPr lang="en-US" sz="2280" b="1" dirty="0" err="1">
                <a:solidFill>
                  <a:srgbClr val="231F20"/>
                </a:solidFill>
                <a:latin typeface="Open Sauce Bold"/>
                <a:ea typeface="Open Sauce Bold"/>
                <a:cs typeface="Open Sauce Bold"/>
                <a:sym typeface="Open Sauce Bold"/>
              </a:rPr>
              <a:t>totalWeight</a:t>
            </a:r>
            <a:r>
              <a:rPr lang="en-US" sz="2280" b="1" dirty="0">
                <a:solidFill>
                  <a:srgbClr val="231F20"/>
                </a:solidFill>
                <a:latin typeface="Open Sauce Bold"/>
                <a:ea typeface="Open Sauce Bold"/>
                <a:cs typeface="Open Sauce Bold"/>
                <a:sym typeface="Open Sauce Bold"/>
              </a:rPr>
              <a:t> = 0</a:t>
            </a: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Initialize parent[] and rank[] arrays for Union-Find</a:t>
            </a:r>
          </a:p>
          <a:p>
            <a:pPr algn="l">
              <a:lnSpc>
                <a:spcPts val="2965"/>
              </a:lnSpc>
              <a:spcBef>
                <a:spcPct val="0"/>
              </a:spcBef>
            </a:pPr>
            <a:endParaRPr lang="en-US" sz="2280" b="1" dirty="0">
              <a:solidFill>
                <a:srgbClr val="231F20"/>
              </a:solidFill>
              <a:latin typeface="Open Sauce Bold"/>
              <a:ea typeface="Open Sauce Bold"/>
              <a:cs typeface="Open Sauce Bold"/>
              <a:sym typeface="Open Sauce Bold"/>
            </a:endParaRP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For each edge (u, v, weight) in the graph:</a:t>
            </a: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Add weight to </a:t>
            </a:r>
            <a:r>
              <a:rPr lang="en-US" sz="2280" b="1" dirty="0" err="1">
                <a:solidFill>
                  <a:srgbClr val="231F20"/>
                </a:solidFill>
                <a:latin typeface="Open Sauce Bold"/>
                <a:ea typeface="Open Sauce Bold"/>
                <a:cs typeface="Open Sauce Bold"/>
                <a:sym typeface="Open Sauce Bold"/>
              </a:rPr>
              <a:t>totalWeight</a:t>
            </a:r>
            <a:endParaRPr lang="en-US" sz="2280" b="1" dirty="0">
              <a:solidFill>
                <a:srgbClr val="231F20"/>
              </a:solidFill>
              <a:latin typeface="Open Sauce Bold"/>
              <a:ea typeface="Open Sauce Bold"/>
              <a:cs typeface="Open Sauce Bold"/>
              <a:sym typeface="Open Sauce Bold"/>
            </a:endParaRP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Add edge to the edge list</a:t>
            </a:r>
          </a:p>
          <a:p>
            <a:pPr algn="l">
              <a:lnSpc>
                <a:spcPts val="2965"/>
              </a:lnSpc>
              <a:spcBef>
                <a:spcPct val="0"/>
              </a:spcBef>
            </a:pPr>
            <a:endParaRPr lang="en-US" sz="2280" b="1" dirty="0">
              <a:solidFill>
                <a:srgbClr val="231F20"/>
              </a:solidFill>
              <a:latin typeface="Open Sauce Bold"/>
              <a:ea typeface="Open Sauce Bold"/>
              <a:cs typeface="Open Sauce Bold"/>
              <a:sym typeface="Open Sauce Bold"/>
            </a:endParaRP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Sort edges by weight</a:t>
            </a:r>
          </a:p>
          <a:p>
            <a:pPr algn="l">
              <a:lnSpc>
                <a:spcPts val="2965"/>
              </a:lnSpc>
              <a:spcBef>
                <a:spcPct val="0"/>
              </a:spcBef>
            </a:pPr>
            <a:endParaRPr lang="en-US" sz="2280" b="1" dirty="0">
              <a:solidFill>
                <a:srgbClr val="231F20"/>
              </a:solidFill>
              <a:latin typeface="Open Sauce Bold"/>
              <a:ea typeface="Open Sauce Bold"/>
              <a:cs typeface="Open Sauce Bold"/>
              <a:sym typeface="Open Sauce Bold"/>
            </a:endParaRP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Initialize </a:t>
            </a:r>
            <a:r>
              <a:rPr lang="en-US" sz="2280" b="1" dirty="0" err="1">
                <a:solidFill>
                  <a:srgbClr val="231F20"/>
                </a:solidFill>
                <a:latin typeface="Open Sauce Bold"/>
                <a:ea typeface="Open Sauce Bold"/>
                <a:cs typeface="Open Sauce Bold"/>
                <a:sym typeface="Open Sauce Bold"/>
              </a:rPr>
              <a:t>mstWeight</a:t>
            </a:r>
            <a:r>
              <a:rPr lang="en-US" sz="2280" b="1" dirty="0">
                <a:solidFill>
                  <a:srgbClr val="231F20"/>
                </a:solidFill>
                <a:latin typeface="Open Sauce Bold"/>
                <a:ea typeface="Open Sauce Bold"/>
                <a:cs typeface="Open Sauce Bold"/>
                <a:sym typeface="Open Sauce Bold"/>
              </a:rPr>
              <a:t> = 0</a:t>
            </a: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For each edge (u, v, weight) in sorted edge list:</a:t>
            </a: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If find(parent, u) != find(parent, v): </a:t>
            </a: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Add weight to </a:t>
            </a:r>
            <a:r>
              <a:rPr lang="en-US" sz="2280" b="1" dirty="0" err="1">
                <a:solidFill>
                  <a:srgbClr val="231F20"/>
                </a:solidFill>
                <a:latin typeface="Open Sauce Bold"/>
                <a:ea typeface="Open Sauce Bold"/>
                <a:cs typeface="Open Sauce Bold"/>
                <a:sym typeface="Open Sauce Bold"/>
              </a:rPr>
              <a:t>mstWeight</a:t>
            </a:r>
            <a:endParaRPr lang="en-US" sz="2280" b="1" dirty="0">
              <a:solidFill>
                <a:srgbClr val="231F20"/>
              </a:solidFill>
              <a:latin typeface="Open Sauce Bold"/>
              <a:ea typeface="Open Sauce Bold"/>
              <a:cs typeface="Open Sauce Bold"/>
              <a:sym typeface="Open Sauce Bold"/>
            </a:endParaRP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union(parent, rank, u, v)</a:t>
            </a:r>
          </a:p>
          <a:p>
            <a:pPr algn="l">
              <a:lnSpc>
                <a:spcPts val="2965"/>
              </a:lnSpc>
              <a:spcBef>
                <a:spcPct val="0"/>
              </a:spcBef>
            </a:pPr>
            <a:endParaRPr lang="en-US" sz="2280" b="1" dirty="0">
              <a:solidFill>
                <a:srgbClr val="231F20"/>
              </a:solidFill>
              <a:latin typeface="Open Sauce Bold"/>
              <a:ea typeface="Open Sauce Bold"/>
              <a:cs typeface="Open Sauce Bold"/>
              <a:sym typeface="Open Sauce Bold"/>
            </a:endParaRPr>
          </a:p>
          <a:p>
            <a:pPr algn="l">
              <a:lnSpc>
                <a:spcPts val="2965"/>
              </a:lnSpc>
              <a:spcBef>
                <a:spcPct val="0"/>
              </a:spcBef>
            </a:pPr>
            <a:r>
              <a:rPr lang="en-US" sz="2280" b="1" dirty="0">
                <a:solidFill>
                  <a:srgbClr val="231F20"/>
                </a:solidFill>
                <a:latin typeface="Open Sauce Bold"/>
                <a:ea typeface="Open Sauce Bold"/>
                <a:cs typeface="Open Sauce Bold"/>
                <a:sym typeface="Open Sauce Bold"/>
              </a:rPr>
              <a:t>  Return </a:t>
            </a:r>
            <a:r>
              <a:rPr lang="en-US" sz="2280" b="1" dirty="0" err="1">
                <a:solidFill>
                  <a:srgbClr val="231F20"/>
                </a:solidFill>
                <a:latin typeface="Open Sauce Bold"/>
                <a:ea typeface="Open Sauce Bold"/>
                <a:cs typeface="Open Sauce Bold"/>
                <a:sym typeface="Open Sauce Bold"/>
              </a:rPr>
              <a:t>totalWeight</a:t>
            </a:r>
            <a:r>
              <a:rPr lang="en-US" sz="2280" b="1" dirty="0">
                <a:solidFill>
                  <a:srgbClr val="231F20"/>
                </a:solidFill>
                <a:latin typeface="Open Sauce Bold"/>
                <a:ea typeface="Open Sauce Bold"/>
                <a:cs typeface="Open Sauce Bold"/>
                <a:sym typeface="Open Sauce Bold"/>
              </a:rPr>
              <a:t> - </a:t>
            </a:r>
            <a:r>
              <a:rPr lang="en-US" sz="2280" b="1" dirty="0" err="1">
                <a:solidFill>
                  <a:srgbClr val="231F20"/>
                </a:solidFill>
                <a:latin typeface="Open Sauce Bold"/>
                <a:ea typeface="Open Sauce Bold"/>
                <a:cs typeface="Open Sauce Bold"/>
                <a:sym typeface="Open Sauce Bold"/>
              </a:rPr>
              <a:t>mstWeight</a:t>
            </a:r>
            <a:endParaRPr lang="en-US" sz="2280" b="1" dirty="0">
              <a:solidFill>
                <a:srgbClr val="231F20"/>
              </a:solidFill>
              <a:latin typeface="Open Sauce Bold"/>
              <a:ea typeface="Open Sauce Bold"/>
              <a:cs typeface="Open Sauce Bold"/>
              <a:sym typeface="Open Sauce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SIMULATION</a:t>
            </a:r>
          </a:p>
        </p:txBody>
      </p:sp>
      <p:grpSp>
        <p:nvGrpSpPr>
          <p:cNvPr id="9" name="Group 9"/>
          <p:cNvGrpSpPr/>
          <p:nvPr/>
        </p:nvGrpSpPr>
        <p:grpSpPr>
          <a:xfrm>
            <a:off x="2976449" y="3324430"/>
            <a:ext cx="12335102" cy="6685542"/>
            <a:chOff x="0" y="0"/>
            <a:chExt cx="2382109" cy="1291087"/>
          </a:xfrm>
        </p:grpSpPr>
        <p:sp>
          <p:nvSpPr>
            <p:cNvPr id="10" name="Freeform 10"/>
            <p:cNvSpPr/>
            <p:nvPr/>
          </p:nvSpPr>
          <p:spPr>
            <a:xfrm>
              <a:off x="0" y="0"/>
              <a:ext cx="2382109" cy="1291087"/>
            </a:xfrm>
            <a:custGeom>
              <a:avLst/>
              <a:gdLst/>
              <a:ahLst/>
              <a:cxnLst/>
              <a:rect l="l" t="t" r="r" b="b"/>
              <a:pathLst>
                <a:path w="2382109" h="1291087">
                  <a:moveTo>
                    <a:pt x="0" y="0"/>
                  </a:moveTo>
                  <a:lnTo>
                    <a:pt x="2382109" y="0"/>
                  </a:lnTo>
                  <a:lnTo>
                    <a:pt x="2382109" y="1291087"/>
                  </a:lnTo>
                  <a:lnTo>
                    <a:pt x="0" y="1291087"/>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1" name="TextBox 11"/>
            <p:cNvSpPr txBox="1"/>
            <p:nvPr/>
          </p:nvSpPr>
          <p:spPr>
            <a:xfrm>
              <a:off x="0" y="-19050"/>
              <a:ext cx="2382109" cy="1310137"/>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3277787" y="3702199"/>
            <a:ext cx="11732426" cy="5872854"/>
          </a:xfrm>
          <a:prstGeom prst="rect">
            <a:avLst/>
          </a:prstGeom>
        </p:spPr>
        <p:txBody>
          <a:bodyPr lIns="0" tIns="0" rIns="0" bIns="0" rtlCol="0" anchor="t">
            <a:spAutoFit/>
          </a:bodyPr>
          <a:lstStyle/>
          <a:p>
            <a:pPr marL="576321" lvl="1" indent="-288161" algn="l">
              <a:lnSpc>
                <a:spcPts val="3897"/>
              </a:lnSpc>
              <a:buAutoNum type="arabicPeriod"/>
            </a:pPr>
            <a:r>
              <a:rPr lang="en-US" sz="2669" spc="261" dirty="0">
                <a:solidFill>
                  <a:srgbClr val="231F20"/>
                </a:solidFill>
                <a:latin typeface="DM Sans"/>
                <a:ea typeface="DM Sans"/>
                <a:cs typeface="DM Sans"/>
                <a:sym typeface="DM Sans"/>
              </a:rPr>
              <a:t>Graph with 4 vertices (0, 1, 2, 3) and 5 edges.</a:t>
            </a:r>
          </a:p>
          <a:p>
            <a:pPr marL="576321" lvl="1" indent="-288161" algn="l">
              <a:lnSpc>
                <a:spcPts val="3897"/>
              </a:lnSpc>
              <a:buAutoNum type="arabicPeriod"/>
            </a:pPr>
            <a:r>
              <a:rPr lang="en-US" sz="2669" spc="261" dirty="0">
                <a:solidFill>
                  <a:srgbClr val="231F20"/>
                </a:solidFill>
                <a:latin typeface="DM Sans"/>
                <a:ea typeface="DM Sans"/>
                <a:cs typeface="DM Sans"/>
                <a:sym typeface="DM Sans"/>
              </a:rPr>
              <a:t>Edges: (0-1: 4), (0-2: 1), (1-2: 3), (1-3: 2), (2-3: 5)</a:t>
            </a:r>
          </a:p>
          <a:p>
            <a:pPr marL="576321" lvl="1" indent="-288161" algn="l">
              <a:lnSpc>
                <a:spcPts val="3897"/>
              </a:lnSpc>
              <a:buAutoNum type="arabicPeriod"/>
            </a:pPr>
            <a:r>
              <a:rPr lang="en-US" sz="2669" spc="261" dirty="0">
                <a:solidFill>
                  <a:srgbClr val="231F20"/>
                </a:solidFill>
                <a:latin typeface="DM Sans"/>
                <a:ea typeface="DM Sans"/>
                <a:cs typeface="DM Sans"/>
                <a:sym typeface="DM Sans"/>
              </a:rPr>
              <a:t>Step 1: Total weight = 4+1+3+2+5=154 + 1 + 3 + 2 + 5 = 154+1+3+2+5=15</a:t>
            </a:r>
          </a:p>
          <a:p>
            <a:pPr marL="576321" lvl="1" indent="-288161" algn="l">
              <a:lnSpc>
                <a:spcPts val="3897"/>
              </a:lnSpc>
              <a:buAutoNum type="arabicPeriod"/>
            </a:pPr>
            <a:r>
              <a:rPr lang="en-US" sz="2669" spc="261" dirty="0">
                <a:solidFill>
                  <a:srgbClr val="231F20"/>
                </a:solidFill>
                <a:latin typeface="DM Sans"/>
                <a:ea typeface="DM Sans"/>
                <a:cs typeface="DM Sans"/>
                <a:sym typeface="DM Sans"/>
              </a:rPr>
              <a:t>Step 2: Sort edges by weight: (0-2: 1), (1-3: 2), (1-2: 3), (0-1: 4), (2-3: 5)</a:t>
            </a:r>
          </a:p>
          <a:p>
            <a:pPr marL="576321" lvl="1" indent="-288161" algn="l">
              <a:lnSpc>
                <a:spcPts val="3897"/>
              </a:lnSpc>
              <a:buAutoNum type="arabicPeriod"/>
            </a:pPr>
            <a:r>
              <a:rPr lang="en-US" sz="2669" spc="261" dirty="0">
                <a:solidFill>
                  <a:srgbClr val="231F20"/>
                </a:solidFill>
                <a:latin typeface="DM Sans"/>
                <a:ea typeface="DM Sans"/>
                <a:cs typeface="DM Sans"/>
                <a:sym typeface="DM Sans"/>
              </a:rPr>
              <a:t>Step 3: Apply Kruskal’s algorithm:</a:t>
            </a:r>
          </a:p>
          <a:p>
            <a:pPr marL="576321" lvl="1" indent="-288161" algn="l">
              <a:lnSpc>
                <a:spcPts val="3897"/>
              </a:lnSpc>
              <a:buAutoNum type="arabicPeriod"/>
            </a:pPr>
            <a:r>
              <a:rPr lang="en-US" sz="2669" spc="261" dirty="0">
                <a:solidFill>
                  <a:srgbClr val="231F20"/>
                </a:solidFill>
                <a:latin typeface="DM Sans"/>
                <a:ea typeface="DM Sans"/>
                <a:cs typeface="DM Sans"/>
                <a:sym typeface="DM Sans"/>
              </a:rPr>
              <a:t>Add (0-2: 1) → MST weight = 1</a:t>
            </a:r>
          </a:p>
          <a:p>
            <a:pPr marL="576321" lvl="1" indent="-288161" algn="l">
              <a:lnSpc>
                <a:spcPts val="3897"/>
              </a:lnSpc>
              <a:buAutoNum type="arabicPeriod"/>
            </a:pPr>
            <a:r>
              <a:rPr lang="en-US" sz="2669" spc="261" dirty="0">
                <a:solidFill>
                  <a:srgbClr val="231F20"/>
                </a:solidFill>
                <a:latin typeface="DM Sans"/>
                <a:ea typeface="DM Sans"/>
                <a:cs typeface="DM Sans"/>
                <a:sym typeface="DM Sans"/>
              </a:rPr>
              <a:t>Add (1-3: 2) → MST weight = 3</a:t>
            </a:r>
          </a:p>
          <a:p>
            <a:pPr marL="576321" lvl="1" indent="-288161" algn="l">
              <a:lnSpc>
                <a:spcPts val="3897"/>
              </a:lnSpc>
              <a:buAutoNum type="arabicPeriod"/>
            </a:pPr>
            <a:r>
              <a:rPr lang="en-US" sz="2669" spc="261" dirty="0">
                <a:solidFill>
                  <a:srgbClr val="231F20"/>
                </a:solidFill>
                <a:latin typeface="DM Sans"/>
                <a:ea typeface="DM Sans"/>
                <a:cs typeface="DM Sans"/>
                <a:sym typeface="DM Sans"/>
              </a:rPr>
              <a:t>Add (1-2: 3) → MST weight = 6</a:t>
            </a:r>
          </a:p>
          <a:p>
            <a:pPr marL="576321" lvl="1" indent="-288161" algn="l">
              <a:lnSpc>
                <a:spcPts val="3897"/>
              </a:lnSpc>
              <a:buAutoNum type="arabicPeriod"/>
            </a:pPr>
            <a:r>
              <a:rPr lang="en-US" sz="2669" spc="261" dirty="0">
                <a:solidFill>
                  <a:srgbClr val="231F20"/>
                </a:solidFill>
                <a:latin typeface="DM Sans"/>
                <a:ea typeface="DM Sans"/>
                <a:cs typeface="DM Sans"/>
                <a:sym typeface="DM Sans"/>
              </a:rPr>
              <a:t>Step 4: Non-MST weight = Total weight - MST weight = 15−6=915 - 6 = 915−6=9</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1264284"/>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257433" y="-493980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653913" y="1790554"/>
            <a:ext cx="13581157" cy="8182647"/>
          </a:xfrm>
          <a:custGeom>
            <a:avLst/>
            <a:gdLst/>
            <a:ahLst/>
            <a:cxnLst/>
            <a:rect l="l" t="t" r="r" b="b"/>
            <a:pathLst>
              <a:path w="13581157" h="8182647">
                <a:moveTo>
                  <a:pt x="0" y="0"/>
                </a:moveTo>
                <a:lnTo>
                  <a:pt x="13581156" y="0"/>
                </a:lnTo>
                <a:lnTo>
                  <a:pt x="13581156" y="8182647"/>
                </a:lnTo>
                <a:lnTo>
                  <a:pt x="0" y="8182647"/>
                </a:lnTo>
                <a:lnTo>
                  <a:pt x="0" y="0"/>
                </a:lnTo>
                <a:close/>
              </a:path>
            </a:pathLst>
          </a:custGeom>
          <a:blipFill>
            <a:blip r:embed="rId7"/>
            <a:stretch>
              <a:fillRect/>
            </a:stretch>
          </a:blipFill>
        </p:spPr>
        <p:txBody>
          <a:bodyPr/>
          <a:lstStyle/>
          <a:p>
            <a:endParaRPr lang="en-US"/>
          </a:p>
        </p:txBody>
      </p:sp>
      <p:sp>
        <p:nvSpPr>
          <p:cNvPr id="6" name="Freeform 6"/>
          <p:cNvSpPr/>
          <p:nvPr/>
        </p:nvSpPr>
        <p:spPr>
          <a:xfrm rot="-4176364">
            <a:off x="-4034428"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0" y="-95250"/>
            <a:ext cx="9444491" cy="857250"/>
          </a:xfrm>
          <a:prstGeom prst="rect">
            <a:avLst/>
          </a:prstGeom>
        </p:spPr>
        <p:txBody>
          <a:bodyPr lIns="0" tIns="0" rIns="0" bIns="0" rtlCol="0" anchor="t">
            <a:spAutoFit/>
          </a:bodyPr>
          <a:lstStyle/>
          <a:p>
            <a:pPr algn="ctr">
              <a:lnSpc>
                <a:spcPts val="6900"/>
              </a:lnSpc>
            </a:pPr>
            <a:r>
              <a:rPr lang="en-US" sz="5000" b="1" spc="265">
                <a:solidFill>
                  <a:srgbClr val="231F20"/>
                </a:solidFill>
                <a:latin typeface="Oswald Bold"/>
                <a:ea typeface="Oswald Bold"/>
                <a:cs typeface="Oswald Bold"/>
                <a:sym typeface="Oswald Bold"/>
              </a:rPr>
              <a:t>IMPLEMENTATION SCREENSHOT</a:t>
            </a:r>
          </a:p>
        </p:txBody>
      </p:sp>
      <p:sp>
        <p:nvSpPr>
          <p:cNvPr id="8" name="TextBox 8"/>
          <p:cNvSpPr txBox="1"/>
          <p:nvPr/>
        </p:nvSpPr>
        <p:spPr>
          <a:xfrm>
            <a:off x="5876295" y="1316188"/>
            <a:ext cx="6535410" cy="1560195"/>
          </a:xfrm>
          <a:prstGeom prst="rect">
            <a:avLst/>
          </a:prstGeom>
        </p:spPr>
        <p:txBody>
          <a:bodyPr lIns="0" tIns="0" rIns="0" bIns="0" rtlCol="0" anchor="t">
            <a:spAutoFit/>
          </a:bodyPr>
          <a:lstStyle/>
          <a:p>
            <a:pPr algn="ctr">
              <a:lnSpc>
                <a:spcPts val="4140"/>
              </a:lnSpc>
            </a:pPr>
            <a:r>
              <a:rPr lang="en-US" sz="3000" b="1" spc="159" dirty="0">
                <a:solidFill>
                  <a:srgbClr val="231F20"/>
                </a:solidFill>
                <a:latin typeface="Oswald Bold"/>
                <a:ea typeface="Oswald Bold"/>
                <a:cs typeface="Oswald Bold"/>
                <a:sym typeface="Oswald Bold"/>
              </a:rPr>
              <a:t>CLASS TO REPRESENT AN EDGE WITH ENDPOINTS AND WEIGHT</a:t>
            </a:r>
          </a:p>
          <a:p>
            <a:pPr algn="ctr">
              <a:lnSpc>
                <a:spcPts val="4140"/>
              </a:lnSpc>
            </a:pPr>
            <a:endParaRPr lang="en-US" sz="3000" b="1" spc="159" dirty="0">
              <a:solidFill>
                <a:srgbClr val="231F20"/>
              </a:solidFill>
              <a:latin typeface="Oswald Bold"/>
              <a:ea typeface="Oswald Bold"/>
              <a:cs typeface="Oswald Bold"/>
              <a:sym typeface="Oswald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1264284"/>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257433" y="-493980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034428"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658321" y="2367742"/>
            <a:ext cx="15572341" cy="5975886"/>
          </a:xfrm>
          <a:custGeom>
            <a:avLst/>
            <a:gdLst/>
            <a:ahLst/>
            <a:cxnLst/>
            <a:rect l="l" t="t" r="r" b="b"/>
            <a:pathLst>
              <a:path w="15572341" h="5975886">
                <a:moveTo>
                  <a:pt x="0" y="0"/>
                </a:moveTo>
                <a:lnTo>
                  <a:pt x="15572340" y="0"/>
                </a:lnTo>
                <a:lnTo>
                  <a:pt x="15572340" y="5975886"/>
                </a:lnTo>
                <a:lnTo>
                  <a:pt x="0" y="5975886"/>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0" y="-95250"/>
            <a:ext cx="9444491" cy="857250"/>
          </a:xfrm>
          <a:prstGeom prst="rect">
            <a:avLst/>
          </a:prstGeom>
        </p:spPr>
        <p:txBody>
          <a:bodyPr lIns="0" tIns="0" rIns="0" bIns="0" rtlCol="0" anchor="t">
            <a:spAutoFit/>
          </a:bodyPr>
          <a:lstStyle/>
          <a:p>
            <a:pPr algn="ctr">
              <a:lnSpc>
                <a:spcPts val="6900"/>
              </a:lnSpc>
            </a:pPr>
            <a:r>
              <a:rPr lang="en-US" sz="5000" b="1" spc="265">
                <a:solidFill>
                  <a:srgbClr val="231F20"/>
                </a:solidFill>
                <a:latin typeface="Oswald Bold"/>
                <a:ea typeface="Oswald Bold"/>
                <a:cs typeface="Oswald Bold"/>
                <a:sym typeface="Oswald Bold"/>
              </a:rPr>
              <a:t>IMPLEMENTATION SCREENSHOT</a:t>
            </a:r>
          </a:p>
        </p:txBody>
      </p:sp>
      <p:sp>
        <p:nvSpPr>
          <p:cNvPr id="8" name="TextBox 8"/>
          <p:cNvSpPr txBox="1"/>
          <p:nvPr/>
        </p:nvSpPr>
        <p:spPr>
          <a:xfrm>
            <a:off x="5876295" y="1733404"/>
            <a:ext cx="6535410" cy="1560195"/>
          </a:xfrm>
          <a:prstGeom prst="rect">
            <a:avLst/>
          </a:prstGeom>
        </p:spPr>
        <p:txBody>
          <a:bodyPr lIns="0" tIns="0" rIns="0" bIns="0" rtlCol="0" anchor="t">
            <a:spAutoFit/>
          </a:bodyPr>
          <a:lstStyle/>
          <a:p>
            <a:pPr algn="ctr">
              <a:lnSpc>
                <a:spcPts val="4140"/>
              </a:lnSpc>
            </a:pPr>
            <a:r>
              <a:rPr lang="en-US" sz="3000" b="1" spc="159" dirty="0">
                <a:solidFill>
                  <a:srgbClr val="231F20"/>
                </a:solidFill>
                <a:latin typeface="Oswald Bold"/>
                <a:ea typeface="Oswald Bold"/>
                <a:cs typeface="Oswald Bold"/>
                <a:sym typeface="Oswald Bold"/>
              </a:rPr>
              <a:t>FUNCTION TO FIND THE ROOT OF A NODE IN THE UNION-FIND STRUCTURE</a:t>
            </a:r>
          </a:p>
          <a:p>
            <a:pPr algn="ctr">
              <a:lnSpc>
                <a:spcPts val="4140"/>
              </a:lnSpc>
            </a:pPr>
            <a:endParaRPr lang="en-US" sz="3000" b="1" spc="159" dirty="0">
              <a:solidFill>
                <a:srgbClr val="231F20"/>
              </a:solidFill>
              <a:latin typeface="Oswald Bold"/>
              <a:ea typeface="Oswald Bold"/>
              <a:cs typeface="Oswald Bold"/>
              <a:sym typeface="Oswald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361367" y="4424204"/>
            <a:ext cx="2464800" cy="2455172"/>
            <a:chOff x="0" y="0"/>
            <a:chExt cx="6502400" cy="6477000"/>
          </a:xfrm>
        </p:grpSpPr>
        <p:sp>
          <p:nvSpPr>
            <p:cNvPr id="3" name="Freeform 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r="223"/>
              </a:stretch>
            </a:blipFill>
          </p:spPr>
          <p:txBody>
            <a:bodyPr/>
            <a:lstStyle/>
            <a:p>
              <a:endParaRPr lang="en-US"/>
            </a:p>
          </p:txBody>
        </p:sp>
        <p:sp>
          <p:nvSpPr>
            <p:cNvPr id="4" name="Freeform 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txBody>
            <a:bodyPr/>
            <a:lstStyle/>
            <a:p>
              <a:endParaRPr lang="en-US"/>
            </a:p>
          </p:txBody>
        </p:sp>
      </p:grpSp>
      <p:grpSp>
        <p:nvGrpSpPr>
          <p:cNvPr id="5" name="Group 5"/>
          <p:cNvGrpSpPr/>
          <p:nvPr/>
        </p:nvGrpSpPr>
        <p:grpSpPr>
          <a:xfrm>
            <a:off x="4202269" y="3237055"/>
            <a:ext cx="5981844" cy="2374297"/>
            <a:chOff x="0" y="0"/>
            <a:chExt cx="2047782" cy="812800"/>
          </a:xfrm>
        </p:grpSpPr>
        <p:sp>
          <p:nvSpPr>
            <p:cNvPr id="6" name="Freeform 6"/>
            <p:cNvSpPr/>
            <p:nvPr/>
          </p:nvSpPr>
          <p:spPr>
            <a:xfrm>
              <a:off x="0" y="0"/>
              <a:ext cx="2047782" cy="812800"/>
            </a:xfrm>
            <a:custGeom>
              <a:avLst/>
              <a:gdLst/>
              <a:ahLst/>
              <a:cxnLst/>
              <a:rect l="l" t="t" r="r" b="b"/>
              <a:pathLst>
                <a:path w="2047782" h="812800">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txBody>
            <a:bodyPr/>
            <a:lstStyle/>
            <a:p>
              <a:endParaRPr lang="en-US"/>
            </a:p>
          </p:txBody>
        </p:sp>
        <p:sp>
          <p:nvSpPr>
            <p:cNvPr id="7" name="TextBox 7"/>
            <p:cNvSpPr txBox="1"/>
            <p:nvPr/>
          </p:nvSpPr>
          <p:spPr>
            <a:xfrm>
              <a:off x="0" y="-19050"/>
              <a:ext cx="2047782" cy="6413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8582227" y="3364587"/>
            <a:ext cx="1459011" cy="427092"/>
          </a:xfrm>
          <a:custGeom>
            <a:avLst/>
            <a:gdLst/>
            <a:ahLst/>
            <a:cxnLst/>
            <a:rect l="l" t="t" r="r" b="b"/>
            <a:pathLst>
              <a:path w="1459011" h="427092">
                <a:moveTo>
                  <a:pt x="0" y="0"/>
                </a:moveTo>
                <a:lnTo>
                  <a:pt x="1459011" y="0"/>
                </a:lnTo>
                <a:lnTo>
                  <a:pt x="1459011" y="427092"/>
                </a:lnTo>
                <a:lnTo>
                  <a:pt x="0" y="4270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9" name="Group 9"/>
          <p:cNvGrpSpPr>
            <a:grpSpLocks noChangeAspect="1"/>
          </p:cNvGrpSpPr>
          <p:nvPr/>
        </p:nvGrpSpPr>
        <p:grpSpPr>
          <a:xfrm>
            <a:off x="7812145" y="6881889"/>
            <a:ext cx="2464800" cy="2455172"/>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8854" r="-28854"/>
              </a:stretch>
            </a:blipFill>
          </p:spPr>
          <p:txBody>
            <a:bodyPr/>
            <a:lstStyle/>
            <a:p>
              <a:endParaRPr lang="en-US"/>
            </a:p>
          </p:txBody>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txBody>
            <a:bodyPr/>
            <a:lstStyle/>
            <a:p>
              <a:endParaRPr lang="en-US"/>
            </a:p>
          </p:txBody>
        </p:sp>
      </p:grpSp>
      <p:grpSp>
        <p:nvGrpSpPr>
          <p:cNvPr id="12" name="Group 12"/>
          <p:cNvGrpSpPr/>
          <p:nvPr/>
        </p:nvGrpSpPr>
        <p:grpSpPr>
          <a:xfrm>
            <a:off x="9611386" y="5735177"/>
            <a:ext cx="5981844" cy="2374297"/>
            <a:chOff x="0" y="0"/>
            <a:chExt cx="2047782" cy="812800"/>
          </a:xfrm>
        </p:grpSpPr>
        <p:sp>
          <p:nvSpPr>
            <p:cNvPr id="13" name="Freeform 13"/>
            <p:cNvSpPr/>
            <p:nvPr/>
          </p:nvSpPr>
          <p:spPr>
            <a:xfrm>
              <a:off x="0" y="0"/>
              <a:ext cx="2047782" cy="812800"/>
            </a:xfrm>
            <a:custGeom>
              <a:avLst/>
              <a:gdLst/>
              <a:ahLst/>
              <a:cxnLst/>
              <a:rect l="l" t="t" r="r" b="b"/>
              <a:pathLst>
                <a:path w="2047782" h="812800">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txBody>
            <a:bodyPr/>
            <a:lstStyle/>
            <a:p>
              <a:endParaRPr lang="en-US"/>
            </a:p>
          </p:txBody>
        </p:sp>
        <p:sp>
          <p:nvSpPr>
            <p:cNvPr id="14" name="TextBox 14"/>
            <p:cNvSpPr txBox="1"/>
            <p:nvPr/>
          </p:nvSpPr>
          <p:spPr>
            <a:xfrm>
              <a:off x="0" y="-19050"/>
              <a:ext cx="2047782" cy="641350"/>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13814032" y="5882367"/>
            <a:ext cx="1577714" cy="461840"/>
          </a:xfrm>
          <a:custGeom>
            <a:avLst/>
            <a:gdLst/>
            <a:ahLst/>
            <a:cxnLst/>
            <a:rect l="l" t="t" r="r" b="b"/>
            <a:pathLst>
              <a:path w="1577714" h="461840">
                <a:moveTo>
                  <a:pt x="0" y="0"/>
                </a:moveTo>
                <a:lnTo>
                  <a:pt x="1577715" y="0"/>
                </a:lnTo>
                <a:lnTo>
                  <a:pt x="1577715" y="461840"/>
                </a:lnTo>
                <a:lnTo>
                  <a:pt x="0" y="461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6"/>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rot="887923">
            <a:off x="12076940" y="-1881440"/>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8" name="Group 18"/>
          <p:cNvGrpSpPr/>
          <p:nvPr/>
        </p:nvGrpSpPr>
        <p:grpSpPr>
          <a:xfrm>
            <a:off x="16333169" y="8069439"/>
            <a:ext cx="2094695" cy="2377721"/>
            <a:chOff x="0" y="0"/>
            <a:chExt cx="551689" cy="626231"/>
          </a:xfrm>
        </p:grpSpPr>
        <p:sp>
          <p:nvSpPr>
            <p:cNvPr id="19" name="Freeform 1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0" name="TextBox 20"/>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224419" y="-1349021"/>
            <a:ext cx="2094695" cy="2377721"/>
            <a:chOff x="0" y="0"/>
            <a:chExt cx="551689" cy="626231"/>
          </a:xfrm>
        </p:grpSpPr>
        <p:sp>
          <p:nvSpPr>
            <p:cNvPr id="22" name="Freeform 2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23" name="TextBox 23"/>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4542265" y="3865504"/>
            <a:ext cx="4769467" cy="862672"/>
          </a:xfrm>
          <a:prstGeom prst="rect">
            <a:avLst/>
          </a:prstGeom>
        </p:spPr>
        <p:txBody>
          <a:bodyPr lIns="0" tIns="0" rIns="0" bIns="0" rtlCol="0" anchor="t">
            <a:spAutoFit/>
          </a:bodyPr>
          <a:lstStyle/>
          <a:p>
            <a:pPr algn="l">
              <a:lnSpc>
                <a:spcPts val="2280"/>
              </a:lnSpc>
            </a:pPr>
            <a:r>
              <a:rPr lang="en-US" sz="1628" dirty="0">
                <a:solidFill>
                  <a:srgbClr val="100F0D"/>
                </a:solidFill>
                <a:latin typeface="Montserrat Light"/>
                <a:ea typeface="Montserrat Light"/>
                <a:cs typeface="Montserrat Light"/>
                <a:sym typeface="Montserrat Light"/>
              </a:rPr>
              <a:t>Assistant Professor &amp; PC(D)</a:t>
            </a:r>
          </a:p>
          <a:p>
            <a:pPr algn="l">
              <a:lnSpc>
                <a:spcPts val="2280"/>
              </a:lnSpc>
            </a:pPr>
            <a:r>
              <a:rPr lang="en-US" dirty="0">
                <a:solidFill>
                  <a:srgbClr val="100F0D"/>
                </a:solidFill>
                <a:latin typeface="Montserrat Light"/>
                <a:ea typeface="Montserrat Light"/>
                <a:cs typeface="Montserrat Light"/>
                <a:sym typeface="Montserrat Light"/>
              </a:rPr>
              <a:t>Department Of CSE</a:t>
            </a:r>
          </a:p>
          <a:p>
            <a:pPr algn="l">
              <a:lnSpc>
                <a:spcPts val="2280"/>
              </a:lnSpc>
            </a:pPr>
            <a:r>
              <a:rPr lang="en-US" sz="1628" dirty="0">
                <a:solidFill>
                  <a:srgbClr val="100F0D"/>
                </a:solidFill>
                <a:latin typeface="Montserrat Light"/>
                <a:ea typeface="Montserrat Light"/>
                <a:cs typeface="Montserrat Light"/>
                <a:sym typeface="Montserrat Light"/>
              </a:rPr>
              <a:t>Green University of Bangladesh</a:t>
            </a:r>
          </a:p>
        </p:txBody>
      </p:sp>
      <p:sp>
        <p:nvSpPr>
          <p:cNvPr id="25" name="TextBox 25"/>
          <p:cNvSpPr txBox="1"/>
          <p:nvPr/>
        </p:nvSpPr>
        <p:spPr>
          <a:xfrm>
            <a:off x="9773951" y="6352463"/>
            <a:ext cx="5044915" cy="862672"/>
          </a:xfrm>
          <a:prstGeom prst="rect">
            <a:avLst/>
          </a:prstGeom>
        </p:spPr>
        <p:txBody>
          <a:bodyPr lIns="0" tIns="0" rIns="0" bIns="0" rtlCol="0" anchor="t">
            <a:spAutoFit/>
          </a:bodyPr>
          <a:lstStyle/>
          <a:p>
            <a:pPr algn="l">
              <a:lnSpc>
                <a:spcPts val="2280"/>
              </a:lnSpc>
            </a:pPr>
            <a:r>
              <a:rPr lang="en-US" sz="1628" dirty="0">
                <a:solidFill>
                  <a:srgbClr val="100F0D"/>
                </a:solidFill>
                <a:latin typeface="Montserrat Light"/>
                <a:ea typeface="Montserrat Light"/>
                <a:cs typeface="Montserrat Light"/>
                <a:sym typeface="Montserrat Light"/>
              </a:rPr>
              <a:t>222002014</a:t>
            </a:r>
          </a:p>
          <a:p>
            <a:pPr algn="l">
              <a:lnSpc>
                <a:spcPts val="2280"/>
              </a:lnSpc>
            </a:pPr>
            <a:r>
              <a:rPr lang="en-US" dirty="0">
                <a:solidFill>
                  <a:srgbClr val="100F0D"/>
                </a:solidFill>
                <a:latin typeface="Montserrat Light"/>
                <a:ea typeface="Montserrat Light"/>
                <a:cs typeface="Montserrat Light"/>
                <a:sym typeface="Montserrat Light"/>
              </a:rPr>
              <a:t>Department Of CSE</a:t>
            </a:r>
          </a:p>
          <a:p>
            <a:pPr algn="l">
              <a:lnSpc>
                <a:spcPts val="2280"/>
              </a:lnSpc>
            </a:pPr>
            <a:r>
              <a:rPr lang="en-US" sz="1628" dirty="0">
                <a:solidFill>
                  <a:srgbClr val="100F0D"/>
                </a:solidFill>
                <a:latin typeface="Montserrat Light"/>
                <a:ea typeface="Montserrat Light"/>
                <a:cs typeface="Montserrat Light"/>
                <a:sym typeface="Montserrat Light"/>
              </a:rPr>
              <a:t>Green University of Bangladesh</a:t>
            </a:r>
          </a:p>
        </p:txBody>
      </p:sp>
      <p:sp>
        <p:nvSpPr>
          <p:cNvPr id="26" name="TextBox 26"/>
          <p:cNvSpPr txBox="1"/>
          <p:nvPr/>
        </p:nvSpPr>
        <p:spPr>
          <a:xfrm>
            <a:off x="4526864" y="3297912"/>
            <a:ext cx="5022216" cy="422845"/>
          </a:xfrm>
          <a:prstGeom prst="rect">
            <a:avLst/>
          </a:prstGeom>
        </p:spPr>
        <p:txBody>
          <a:bodyPr lIns="0" tIns="0" rIns="0" bIns="0" rtlCol="0" anchor="t">
            <a:spAutoFit/>
          </a:bodyPr>
          <a:lstStyle/>
          <a:p>
            <a:pPr algn="l">
              <a:lnSpc>
                <a:spcPts val="3468"/>
              </a:lnSpc>
            </a:pPr>
            <a:r>
              <a:rPr lang="en-US" sz="2477" b="1">
                <a:solidFill>
                  <a:srgbClr val="000000"/>
                </a:solidFill>
                <a:latin typeface="DM Sans Bold"/>
                <a:ea typeface="DM Sans Bold"/>
                <a:cs typeface="DM Sans Bold"/>
                <a:sym typeface="DM Sans Bold"/>
              </a:rPr>
              <a:t>Mr. Jargis Ahme</a:t>
            </a:r>
          </a:p>
        </p:txBody>
      </p:sp>
      <p:sp>
        <p:nvSpPr>
          <p:cNvPr id="27" name="TextBox 27"/>
          <p:cNvSpPr txBox="1"/>
          <p:nvPr/>
        </p:nvSpPr>
        <p:spPr>
          <a:xfrm>
            <a:off x="9783476" y="5878052"/>
            <a:ext cx="4049606" cy="422845"/>
          </a:xfrm>
          <a:prstGeom prst="rect">
            <a:avLst/>
          </a:prstGeom>
        </p:spPr>
        <p:txBody>
          <a:bodyPr lIns="0" tIns="0" rIns="0" bIns="0" rtlCol="0" anchor="t">
            <a:spAutoFit/>
          </a:bodyPr>
          <a:lstStyle/>
          <a:p>
            <a:pPr algn="l">
              <a:lnSpc>
                <a:spcPts val="3468"/>
              </a:lnSpc>
            </a:pPr>
            <a:r>
              <a:rPr lang="en-US" sz="2477" b="1">
                <a:solidFill>
                  <a:srgbClr val="000000"/>
                </a:solidFill>
                <a:latin typeface="DM Sans Bold"/>
                <a:ea typeface="DM Sans Bold"/>
                <a:cs typeface="DM Sans Bold"/>
                <a:sym typeface="DM Sans Bold"/>
              </a:rPr>
              <a:t>Saifulla Tanim</a:t>
            </a:r>
          </a:p>
        </p:txBody>
      </p:sp>
      <p:grpSp>
        <p:nvGrpSpPr>
          <p:cNvPr id="28" name="Group 28"/>
          <p:cNvGrpSpPr/>
          <p:nvPr/>
        </p:nvGrpSpPr>
        <p:grpSpPr>
          <a:xfrm>
            <a:off x="1965934" y="3509333"/>
            <a:ext cx="2307772" cy="752871"/>
            <a:chOff x="0" y="-26091"/>
            <a:chExt cx="632786" cy="206436"/>
          </a:xfrm>
        </p:grpSpPr>
        <p:sp>
          <p:nvSpPr>
            <p:cNvPr id="29" name="Freeform 29"/>
            <p:cNvSpPr/>
            <p:nvPr/>
          </p:nvSpPr>
          <p:spPr>
            <a:xfrm>
              <a:off x="0" y="0"/>
              <a:ext cx="613198" cy="158811"/>
            </a:xfrm>
            <a:custGeom>
              <a:avLst/>
              <a:gdLst/>
              <a:ahLst/>
              <a:cxnLst/>
              <a:rect l="l" t="t" r="r" b="b"/>
              <a:pathLst>
                <a:path w="613198" h="158811">
                  <a:moveTo>
                    <a:pt x="0" y="0"/>
                  </a:moveTo>
                  <a:lnTo>
                    <a:pt x="613198" y="0"/>
                  </a:lnTo>
                  <a:lnTo>
                    <a:pt x="613198" y="158811"/>
                  </a:lnTo>
                  <a:lnTo>
                    <a:pt x="0" y="158811"/>
                  </a:lnTo>
                  <a:close/>
                </a:path>
              </a:pathLst>
            </a:custGeom>
            <a:solidFill>
              <a:srgbClr val="FFFFFF"/>
            </a:solidFill>
            <a:ln cap="sq">
              <a:noFill/>
              <a:prstDash val="solid"/>
              <a:miter/>
            </a:ln>
          </p:spPr>
          <p:txBody>
            <a:bodyPr/>
            <a:lstStyle/>
            <a:p>
              <a:endParaRPr lang="en-US"/>
            </a:p>
          </p:txBody>
        </p:sp>
        <p:sp>
          <p:nvSpPr>
            <p:cNvPr id="30" name="TextBox 30"/>
            <p:cNvSpPr txBox="1"/>
            <p:nvPr/>
          </p:nvSpPr>
          <p:spPr>
            <a:xfrm>
              <a:off x="19588" y="-26091"/>
              <a:ext cx="613198" cy="206436"/>
            </a:xfrm>
            <a:prstGeom prst="rect">
              <a:avLst/>
            </a:prstGeom>
          </p:spPr>
          <p:txBody>
            <a:bodyPr lIns="50800" tIns="50800" rIns="50800" bIns="50800" rtlCol="0" anchor="ctr"/>
            <a:lstStyle/>
            <a:p>
              <a:pPr algn="ctr">
                <a:lnSpc>
                  <a:spcPts val="3640"/>
                </a:lnSpc>
              </a:pPr>
              <a:r>
                <a:rPr lang="en-US" sz="2600" b="1" i="1" dirty="0">
                  <a:solidFill>
                    <a:srgbClr val="000000"/>
                  </a:solidFill>
                  <a:latin typeface="DM Sans Bold Italics"/>
                  <a:ea typeface="DM Sans Bold Italics"/>
                  <a:cs typeface="DM Sans Bold Italics"/>
                  <a:sym typeface="DM Sans Bold Italics"/>
                </a:rPr>
                <a:t>Teacher By</a:t>
              </a:r>
            </a:p>
          </p:txBody>
        </p:sp>
      </p:grpSp>
      <p:sp>
        <p:nvSpPr>
          <p:cNvPr id="31" name="TextBox 31"/>
          <p:cNvSpPr txBox="1"/>
          <p:nvPr/>
        </p:nvSpPr>
        <p:spPr>
          <a:xfrm>
            <a:off x="7568475" y="6300898"/>
            <a:ext cx="1980605" cy="390525"/>
          </a:xfrm>
          <a:prstGeom prst="rect">
            <a:avLst/>
          </a:prstGeom>
        </p:spPr>
        <p:txBody>
          <a:bodyPr lIns="0" tIns="0" rIns="0" bIns="0" rtlCol="0" anchor="t">
            <a:spAutoFit/>
          </a:bodyPr>
          <a:lstStyle/>
          <a:p>
            <a:pPr algn="ctr">
              <a:lnSpc>
                <a:spcPts val="3124"/>
              </a:lnSpc>
              <a:spcBef>
                <a:spcPct val="0"/>
              </a:spcBef>
            </a:pPr>
            <a:r>
              <a:rPr lang="en-US" sz="2603" b="1" i="1">
                <a:solidFill>
                  <a:srgbClr val="000000"/>
                </a:solidFill>
                <a:latin typeface="DM Sans Bold Italics"/>
                <a:ea typeface="DM Sans Bold Italics"/>
                <a:cs typeface="DM Sans Bold Italics"/>
                <a:sym typeface="DM Sans Bold Italics"/>
              </a:rPr>
              <a:t>STUDENT BY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1264284"/>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257433" y="-493980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034428"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538903" y="2007097"/>
            <a:ext cx="13811175" cy="8839152"/>
          </a:xfrm>
          <a:custGeom>
            <a:avLst/>
            <a:gdLst/>
            <a:ahLst/>
            <a:cxnLst/>
            <a:rect l="l" t="t" r="r" b="b"/>
            <a:pathLst>
              <a:path w="13811175" h="8839152">
                <a:moveTo>
                  <a:pt x="0" y="0"/>
                </a:moveTo>
                <a:lnTo>
                  <a:pt x="13811175" y="0"/>
                </a:lnTo>
                <a:lnTo>
                  <a:pt x="13811175" y="8839152"/>
                </a:lnTo>
                <a:lnTo>
                  <a:pt x="0" y="8839152"/>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0" y="-95250"/>
            <a:ext cx="9444491" cy="857250"/>
          </a:xfrm>
          <a:prstGeom prst="rect">
            <a:avLst/>
          </a:prstGeom>
        </p:spPr>
        <p:txBody>
          <a:bodyPr lIns="0" tIns="0" rIns="0" bIns="0" rtlCol="0" anchor="t">
            <a:spAutoFit/>
          </a:bodyPr>
          <a:lstStyle/>
          <a:p>
            <a:pPr algn="ctr">
              <a:lnSpc>
                <a:spcPts val="6900"/>
              </a:lnSpc>
            </a:pPr>
            <a:r>
              <a:rPr lang="en-US" sz="5000" b="1" spc="265">
                <a:solidFill>
                  <a:srgbClr val="231F20"/>
                </a:solidFill>
                <a:latin typeface="Oswald Bold"/>
                <a:ea typeface="Oswald Bold"/>
                <a:cs typeface="Oswald Bold"/>
                <a:sym typeface="Oswald Bold"/>
              </a:rPr>
              <a:t>IMPLEMENTATION SCREENSHOT</a:t>
            </a:r>
          </a:p>
        </p:txBody>
      </p:sp>
      <p:sp>
        <p:nvSpPr>
          <p:cNvPr id="8" name="TextBox 8"/>
          <p:cNvSpPr txBox="1"/>
          <p:nvPr/>
        </p:nvSpPr>
        <p:spPr>
          <a:xfrm>
            <a:off x="5876295" y="1733404"/>
            <a:ext cx="6535410" cy="1036320"/>
          </a:xfrm>
          <a:prstGeom prst="rect">
            <a:avLst/>
          </a:prstGeom>
        </p:spPr>
        <p:txBody>
          <a:bodyPr lIns="0" tIns="0" rIns="0" bIns="0" rtlCol="0" anchor="t">
            <a:spAutoFit/>
          </a:bodyPr>
          <a:lstStyle/>
          <a:p>
            <a:pPr algn="ctr">
              <a:lnSpc>
                <a:spcPts val="4140"/>
              </a:lnSpc>
            </a:pPr>
            <a:r>
              <a:rPr lang="en-US" sz="3000" b="1" spc="159" dirty="0">
                <a:solidFill>
                  <a:srgbClr val="231F20"/>
                </a:solidFill>
                <a:latin typeface="Oswald Bold"/>
                <a:ea typeface="Oswald Bold"/>
                <a:cs typeface="Oswald Bold"/>
                <a:sym typeface="Oswald Bold"/>
              </a:rPr>
              <a:t>FUNCTION TO PERFORM UNION OPERATION IN UNION-FIND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1264284"/>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257433" y="-493980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034428"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537025" y="2078532"/>
            <a:ext cx="13814932" cy="7839974"/>
          </a:xfrm>
          <a:custGeom>
            <a:avLst/>
            <a:gdLst/>
            <a:ahLst/>
            <a:cxnLst/>
            <a:rect l="l" t="t" r="r" b="b"/>
            <a:pathLst>
              <a:path w="13814932" h="7839974">
                <a:moveTo>
                  <a:pt x="0" y="0"/>
                </a:moveTo>
                <a:lnTo>
                  <a:pt x="13814932" y="0"/>
                </a:lnTo>
                <a:lnTo>
                  <a:pt x="13814932" y="7839974"/>
                </a:lnTo>
                <a:lnTo>
                  <a:pt x="0" y="7839974"/>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0" y="-95250"/>
            <a:ext cx="9444491" cy="857250"/>
          </a:xfrm>
          <a:prstGeom prst="rect">
            <a:avLst/>
          </a:prstGeom>
        </p:spPr>
        <p:txBody>
          <a:bodyPr lIns="0" tIns="0" rIns="0" bIns="0" rtlCol="0" anchor="t">
            <a:spAutoFit/>
          </a:bodyPr>
          <a:lstStyle/>
          <a:p>
            <a:pPr algn="ctr">
              <a:lnSpc>
                <a:spcPts val="6900"/>
              </a:lnSpc>
            </a:pPr>
            <a:r>
              <a:rPr lang="en-US" sz="5000" b="1" spc="265">
                <a:solidFill>
                  <a:srgbClr val="231F20"/>
                </a:solidFill>
                <a:latin typeface="Oswald Bold"/>
                <a:ea typeface="Oswald Bold"/>
                <a:cs typeface="Oswald Bold"/>
                <a:sym typeface="Oswald Bold"/>
              </a:rPr>
              <a:t>IMPLEMENTATION SCREENSHOT</a:t>
            </a:r>
          </a:p>
        </p:txBody>
      </p:sp>
      <p:sp>
        <p:nvSpPr>
          <p:cNvPr id="8" name="TextBox 8"/>
          <p:cNvSpPr txBox="1"/>
          <p:nvPr/>
        </p:nvSpPr>
        <p:spPr>
          <a:xfrm>
            <a:off x="4586001" y="1508152"/>
            <a:ext cx="9115998" cy="1560195"/>
          </a:xfrm>
          <a:prstGeom prst="rect">
            <a:avLst/>
          </a:prstGeom>
        </p:spPr>
        <p:txBody>
          <a:bodyPr lIns="0" tIns="0" rIns="0" bIns="0" rtlCol="0" anchor="t">
            <a:spAutoFit/>
          </a:bodyPr>
          <a:lstStyle/>
          <a:p>
            <a:pPr algn="ctr">
              <a:lnSpc>
                <a:spcPts val="4140"/>
              </a:lnSpc>
            </a:pPr>
            <a:r>
              <a:rPr lang="en-US" sz="3000" b="1" spc="159" dirty="0">
                <a:solidFill>
                  <a:srgbClr val="231F20"/>
                </a:solidFill>
                <a:latin typeface="Oswald Bold"/>
                <a:ea typeface="Oswald Bold"/>
                <a:cs typeface="Oswald Bold"/>
                <a:sym typeface="Oswald Bold"/>
              </a:rPr>
              <a:t>FUNCTION TO CALCULATE THE MST WEIGHT USING KRUSKAL'S ALGORITHM</a:t>
            </a:r>
          </a:p>
          <a:p>
            <a:pPr algn="ctr">
              <a:lnSpc>
                <a:spcPts val="4140"/>
              </a:lnSpc>
            </a:pPr>
            <a:endParaRPr lang="en-US" sz="3000" b="1" spc="159" dirty="0">
              <a:solidFill>
                <a:srgbClr val="231F20"/>
              </a:solidFill>
              <a:latin typeface="Oswald Bold"/>
              <a:ea typeface="Oswald Bold"/>
              <a:cs typeface="Oswald Bold"/>
              <a:sym typeface="Oswald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503957" flipH="1">
            <a:off x="7842725" y="1366816"/>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874602" flipH="1">
            <a:off x="16030591" y="1879521"/>
            <a:ext cx="1716740" cy="484979"/>
          </a:xfrm>
          <a:custGeom>
            <a:avLst/>
            <a:gdLst/>
            <a:ahLst/>
            <a:cxnLst/>
            <a:rect l="l" t="t" r="r" b="b"/>
            <a:pathLst>
              <a:path w="1716740" h="484979">
                <a:moveTo>
                  <a:pt x="1716740" y="0"/>
                </a:moveTo>
                <a:lnTo>
                  <a:pt x="0" y="0"/>
                </a:lnTo>
                <a:lnTo>
                  <a:pt x="0" y="484979"/>
                </a:lnTo>
                <a:lnTo>
                  <a:pt x="1716740" y="484979"/>
                </a:lnTo>
                <a:lnTo>
                  <a:pt x="171674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887923">
            <a:off x="-8384589" y="6419406"/>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411418" y="1617729"/>
            <a:ext cx="4920482" cy="6354264"/>
          </a:xfrm>
          <a:custGeom>
            <a:avLst/>
            <a:gdLst/>
            <a:ahLst/>
            <a:cxnLst/>
            <a:rect l="l" t="t" r="r" b="b"/>
            <a:pathLst>
              <a:path w="4920482" h="6354264">
                <a:moveTo>
                  <a:pt x="0" y="0"/>
                </a:moveTo>
                <a:lnTo>
                  <a:pt x="4920482" y="0"/>
                </a:lnTo>
                <a:lnTo>
                  <a:pt x="4920482" y="6354265"/>
                </a:lnTo>
                <a:lnTo>
                  <a:pt x="0" y="6354265"/>
                </a:lnTo>
                <a:lnTo>
                  <a:pt x="0" y="0"/>
                </a:lnTo>
                <a:close/>
              </a:path>
            </a:pathLst>
          </a:custGeom>
          <a:blipFill>
            <a:blip r:embed="rId7"/>
            <a:stretch>
              <a:fillRect/>
            </a:stretch>
          </a:blipFill>
        </p:spPr>
        <p:txBody>
          <a:bodyPr/>
          <a:lstStyle/>
          <a:p>
            <a:endParaRPr lang="en-US"/>
          </a:p>
        </p:txBody>
      </p:sp>
      <p:sp>
        <p:nvSpPr>
          <p:cNvPr id="8" name="Freeform 8"/>
          <p:cNvSpPr/>
          <p:nvPr/>
        </p:nvSpPr>
        <p:spPr>
          <a:xfrm>
            <a:off x="10942710" y="1897725"/>
            <a:ext cx="5063745" cy="7795503"/>
          </a:xfrm>
          <a:custGeom>
            <a:avLst/>
            <a:gdLst/>
            <a:ahLst/>
            <a:cxnLst/>
            <a:rect l="l" t="t" r="r" b="b"/>
            <a:pathLst>
              <a:path w="5063745" h="7795503">
                <a:moveTo>
                  <a:pt x="0" y="0"/>
                </a:moveTo>
                <a:lnTo>
                  <a:pt x="5063746" y="0"/>
                </a:lnTo>
                <a:lnTo>
                  <a:pt x="5063746" y="7795503"/>
                </a:lnTo>
                <a:lnTo>
                  <a:pt x="0" y="7795503"/>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599318" y="266635"/>
            <a:ext cx="8544682" cy="857250"/>
          </a:xfrm>
          <a:prstGeom prst="rect">
            <a:avLst/>
          </a:prstGeom>
        </p:spPr>
        <p:txBody>
          <a:bodyPr lIns="0" tIns="0" rIns="0" bIns="0" rtlCol="0" anchor="t">
            <a:spAutoFit/>
          </a:bodyPr>
          <a:lstStyle/>
          <a:p>
            <a:pPr marL="0" lvl="0" indent="0" algn="ctr">
              <a:lnSpc>
                <a:spcPts val="6900"/>
              </a:lnSpc>
              <a:spcBef>
                <a:spcPct val="0"/>
              </a:spcBef>
            </a:pPr>
            <a:r>
              <a:rPr lang="en-US" sz="5000" b="1" spc="490">
                <a:solidFill>
                  <a:srgbClr val="231F20"/>
                </a:solidFill>
                <a:latin typeface="Oswald Bold"/>
                <a:ea typeface="Oswald Bold"/>
                <a:cs typeface="Oswald Bold"/>
                <a:sym typeface="Oswald Bold"/>
              </a:rPr>
              <a:t>SAMPLE INPUT/OUTPUT</a:t>
            </a:r>
          </a:p>
        </p:txBody>
      </p:sp>
      <p:sp>
        <p:nvSpPr>
          <p:cNvPr id="10" name="TextBox 10"/>
          <p:cNvSpPr txBox="1"/>
          <p:nvPr/>
        </p:nvSpPr>
        <p:spPr>
          <a:xfrm>
            <a:off x="9202242" y="760479"/>
            <a:ext cx="8544682" cy="857250"/>
          </a:xfrm>
          <a:prstGeom prst="rect">
            <a:avLst/>
          </a:prstGeom>
        </p:spPr>
        <p:txBody>
          <a:bodyPr lIns="0" tIns="0" rIns="0" bIns="0" rtlCol="0" anchor="t">
            <a:spAutoFit/>
          </a:bodyPr>
          <a:lstStyle/>
          <a:p>
            <a:pPr marL="0" lvl="0" indent="0" algn="ctr">
              <a:lnSpc>
                <a:spcPts val="6900"/>
              </a:lnSpc>
              <a:spcBef>
                <a:spcPct val="0"/>
              </a:spcBef>
            </a:pPr>
            <a:r>
              <a:rPr lang="en-US" sz="5000" b="1" spc="490">
                <a:solidFill>
                  <a:srgbClr val="231F20"/>
                </a:solidFill>
                <a:latin typeface="Oswald Bold"/>
                <a:ea typeface="Oswald Bold"/>
                <a:cs typeface="Oswald Bold"/>
                <a:sym typeface="Oswald Bold"/>
              </a:rPr>
              <a:t>EXTRA SAMPLE INPUT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1264284"/>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176364">
            <a:off x="-4034428"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5257433" y="-493980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866996" y="4739384"/>
            <a:ext cx="16554009" cy="3393572"/>
          </a:xfrm>
          <a:custGeom>
            <a:avLst/>
            <a:gdLst/>
            <a:ahLst/>
            <a:cxnLst/>
            <a:rect l="l" t="t" r="r" b="b"/>
            <a:pathLst>
              <a:path w="16554009" h="3393572">
                <a:moveTo>
                  <a:pt x="0" y="0"/>
                </a:moveTo>
                <a:lnTo>
                  <a:pt x="16554008" y="0"/>
                </a:lnTo>
                <a:lnTo>
                  <a:pt x="16554008" y="3393572"/>
                </a:lnTo>
                <a:lnTo>
                  <a:pt x="0" y="3393572"/>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0" y="-95250"/>
            <a:ext cx="9444491" cy="857250"/>
          </a:xfrm>
          <a:prstGeom prst="rect">
            <a:avLst/>
          </a:prstGeom>
        </p:spPr>
        <p:txBody>
          <a:bodyPr lIns="0" tIns="0" rIns="0" bIns="0" rtlCol="0" anchor="t">
            <a:spAutoFit/>
          </a:bodyPr>
          <a:lstStyle/>
          <a:p>
            <a:pPr algn="ctr">
              <a:lnSpc>
                <a:spcPts val="6900"/>
              </a:lnSpc>
            </a:pPr>
            <a:r>
              <a:rPr lang="en-US" sz="5000" b="1" spc="265">
                <a:solidFill>
                  <a:srgbClr val="231F20"/>
                </a:solidFill>
                <a:latin typeface="Oswald Bold"/>
                <a:ea typeface="Oswald Bold"/>
                <a:cs typeface="Oswald Bold"/>
                <a:sym typeface="Oswald Bold"/>
              </a:rPr>
              <a:t>IMPLEMENTATION SCREENSHOT</a:t>
            </a:r>
          </a:p>
        </p:txBody>
      </p:sp>
      <p:sp>
        <p:nvSpPr>
          <p:cNvPr id="8" name="TextBox 8"/>
          <p:cNvSpPr txBox="1"/>
          <p:nvPr/>
        </p:nvSpPr>
        <p:spPr>
          <a:xfrm>
            <a:off x="4421755" y="2590898"/>
            <a:ext cx="9444491" cy="512445"/>
          </a:xfrm>
          <a:prstGeom prst="rect">
            <a:avLst/>
          </a:prstGeom>
        </p:spPr>
        <p:txBody>
          <a:bodyPr lIns="0" tIns="0" rIns="0" bIns="0" rtlCol="0" anchor="t">
            <a:spAutoFit/>
          </a:bodyPr>
          <a:lstStyle/>
          <a:p>
            <a:pPr algn="ctr">
              <a:lnSpc>
                <a:spcPts val="4140"/>
              </a:lnSpc>
            </a:pPr>
            <a:r>
              <a:rPr lang="en-US" sz="3000" b="1" spc="159">
                <a:solidFill>
                  <a:srgbClr val="231F20"/>
                </a:solidFill>
                <a:latin typeface="Oswald Bold"/>
                <a:ea typeface="Oswald Bold"/>
                <a:cs typeface="Oswald Bold"/>
                <a:sym typeface="Oswald Bold"/>
              </a:rPr>
              <a:t>PROBLEM 2 (UVA - 11631)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418310" y="3441556"/>
            <a:ext cx="4209131" cy="3241963"/>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THANK YOU</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3281332" y="5344017"/>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479261" y="3417980"/>
            <a:ext cx="1400485" cy="5282042"/>
            <a:chOff x="0" y="0"/>
            <a:chExt cx="368852" cy="1391155"/>
          </a:xfrm>
        </p:grpSpPr>
        <p:sp>
          <p:nvSpPr>
            <p:cNvPr id="4" name="Freeform 4"/>
            <p:cNvSpPr/>
            <p:nvPr/>
          </p:nvSpPr>
          <p:spPr>
            <a:xfrm>
              <a:off x="0" y="0"/>
              <a:ext cx="368852" cy="1391155"/>
            </a:xfrm>
            <a:custGeom>
              <a:avLst/>
              <a:gdLst/>
              <a:ahLst/>
              <a:cxnLst/>
              <a:rect l="l" t="t" r="r" b="b"/>
              <a:pathLst>
                <a:path w="368852" h="1391155">
                  <a:moveTo>
                    <a:pt x="0" y="0"/>
                  </a:moveTo>
                  <a:lnTo>
                    <a:pt x="368852" y="0"/>
                  </a:lnTo>
                  <a:lnTo>
                    <a:pt x="368852" y="1391155"/>
                  </a:lnTo>
                  <a:lnTo>
                    <a:pt x="0" y="1391155"/>
                  </a:lnTo>
                  <a:close/>
                </a:path>
              </a:pathLst>
            </a:custGeom>
            <a:solidFill>
              <a:srgbClr val="CCCCCC"/>
            </a:solidFill>
          </p:spPr>
          <p:txBody>
            <a:bodyPr/>
            <a:lstStyle/>
            <a:p>
              <a:endParaRPr lang="en-US" i="1"/>
            </a:p>
          </p:txBody>
        </p:sp>
        <p:sp>
          <p:nvSpPr>
            <p:cNvPr id="5" name="TextBox 5"/>
            <p:cNvSpPr txBox="1"/>
            <p:nvPr/>
          </p:nvSpPr>
          <p:spPr>
            <a:xfrm>
              <a:off x="0" y="-19050"/>
              <a:ext cx="368852" cy="1410205"/>
            </a:xfrm>
            <a:prstGeom prst="rect">
              <a:avLst/>
            </a:prstGeom>
          </p:spPr>
          <p:txBody>
            <a:bodyPr lIns="50800" tIns="50800" rIns="50800" bIns="50800" rtlCol="0" anchor="ctr"/>
            <a:lstStyle/>
            <a:p>
              <a:pPr algn="ctr">
                <a:lnSpc>
                  <a:spcPts val="2859"/>
                </a:lnSpc>
              </a:pPr>
              <a:endParaRPr i="1"/>
            </a:p>
          </p:txBody>
        </p:sp>
      </p:grpSp>
      <p:grpSp>
        <p:nvGrpSpPr>
          <p:cNvPr id="6" name="Group 6"/>
          <p:cNvGrpSpPr/>
          <p:nvPr/>
        </p:nvGrpSpPr>
        <p:grpSpPr>
          <a:xfrm>
            <a:off x="9594561" y="3417980"/>
            <a:ext cx="1400485" cy="5282042"/>
            <a:chOff x="0" y="0"/>
            <a:chExt cx="368852" cy="1391155"/>
          </a:xfrm>
        </p:grpSpPr>
        <p:sp>
          <p:nvSpPr>
            <p:cNvPr id="7" name="Freeform 7"/>
            <p:cNvSpPr/>
            <p:nvPr/>
          </p:nvSpPr>
          <p:spPr>
            <a:xfrm>
              <a:off x="0" y="0"/>
              <a:ext cx="368852" cy="1391155"/>
            </a:xfrm>
            <a:custGeom>
              <a:avLst/>
              <a:gdLst/>
              <a:ahLst/>
              <a:cxnLst/>
              <a:rect l="l" t="t" r="r" b="b"/>
              <a:pathLst>
                <a:path w="368852" h="1391155">
                  <a:moveTo>
                    <a:pt x="0" y="0"/>
                  </a:moveTo>
                  <a:lnTo>
                    <a:pt x="368852" y="0"/>
                  </a:lnTo>
                  <a:lnTo>
                    <a:pt x="368852" y="1391155"/>
                  </a:lnTo>
                  <a:lnTo>
                    <a:pt x="0" y="1391155"/>
                  </a:lnTo>
                  <a:close/>
                </a:path>
              </a:pathLst>
            </a:custGeom>
            <a:solidFill>
              <a:srgbClr val="CCCCCC"/>
            </a:solidFill>
          </p:spPr>
          <p:txBody>
            <a:bodyPr/>
            <a:lstStyle/>
            <a:p>
              <a:endParaRPr lang="en-US"/>
            </a:p>
          </p:txBody>
        </p:sp>
        <p:sp>
          <p:nvSpPr>
            <p:cNvPr id="8" name="TextBox 8"/>
            <p:cNvSpPr txBox="1"/>
            <p:nvPr/>
          </p:nvSpPr>
          <p:spPr>
            <a:xfrm>
              <a:off x="0" y="-19050"/>
              <a:ext cx="368852" cy="1410205"/>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5435529" y="164215"/>
            <a:ext cx="7416941" cy="1358290"/>
          </a:xfrm>
          <a:prstGeom prst="rect">
            <a:avLst/>
          </a:prstGeom>
        </p:spPr>
        <p:txBody>
          <a:bodyPr lIns="0" tIns="0" rIns="0" bIns="0" rtlCol="0" anchor="t">
            <a:spAutoFit/>
          </a:bodyPr>
          <a:lstStyle/>
          <a:p>
            <a:pPr algn="ctr">
              <a:lnSpc>
                <a:spcPts val="11153"/>
              </a:lnSpc>
            </a:pPr>
            <a:r>
              <a:rPr lang="en-US" sz="8082" b="1" spc="792">
                <a:solidFill>
                  <a:srgbClr val="231F20"/>
                </a:solidFill>
                <a:latin typeface="Oswald Bold"/>
                <a:ea typeface="Oswald Bold"/>
                <a:cs typeface="Oswald Bold"/>
                <a:sym typeface="Oswald Bold"/>
              </a:rPr>
              <a:t>CONTENT</a:t>
            </a:r>
          </a:p>
        </p:txBody>
      </p:sp>
      <p:sp>
        <p:nvSpPr>
          <p:cNvPr id="10" name="TextBox 10"/>
          <p:cNvSpPr txBox="1"/>
          <p:nvPr/>
        </p:nvSpPr>
        <p:spPr>
          <a:xfrm>
            <a:off x="1440933" y="2151155"/>
            <a:ext cx="7416941" cy="857250"/>
          </a:xfrm>
          <a:prstGeom prst="rect">
            <a:avLst/>
          </a:prstGeom>
        </p:spPr>
        <p:txBody>
          <a:bodyPr lIns="0" tIns="0" rIns="0" bIns="0" rtlCol="0" anchor="t">
            <a:spAutoFit/>
          </a:bodyPr>
          <a:lstStyle/>
          <a:p>
            <a:pPr algn="l">
              <a:lnSpc>
                <a:spcPts val="6900"/>
              </a:lnSpc>
            </a:pPr>
            <a:r>
              <a:rPr lang="en-US" sz="5000" b="1" spc="490">
                <a:solidFill>
                  <a:srgbClr val="231F20"/>
                </a:solidFill>
                <a:latin typeface="Oswald Bold"/>
                <a:ea typeface="Oswald Bold"/>
                <a:cs typeface="Oswald Bold"/>
                <a:sym typeface="Oswald Bold"/>
              </a:rPr>
              <a:t>PROBLEM 1</a:t>
            </a:r>
          </a:p>
        </p:txBody>
      </p:sp>
      <p:sp>
        <p:nvSpPr>
          <p:cNvPr id="11" name="TextBox 11"/>
          <p:cNvSpPr txBox="1"/>
          <p:nvPr/>
        </p:nvSpPr>
        <p:spPr>
          <a:xfrm>
            <a:off x="9594561" y="2151155"/>
            <a:ext cx="7378613" cy="857250"/>
          </a:xfrm>
          <a:prstGeom prst="rect">
            <a:avLst/>
          </a:prstGeom>
        </p:spPr>
        <p:txBody>
          <a:bodyPr lIns="0" tIns="0" rIns="0" bIns="0" rtlCol="0" anchor="t">
            <a:spAutoFit/>
          </a:bodyPr>
          <a:lstStyle/>
          <a:p>
            <a:pPr algn="l">
              <a:lnSpc>
                <a:spcPts val="6900"/>
              </a:lnSpc>
            </a:pPr>
            <a:r>
              <a:rPr lang="en-US" sz="5000" b="1" spc="490">
                <a:solidFill>
                  <a:srgbClr val="231F20"/>
                </a:solidFill>
                <a:latin typeface="Oswald Bold"/>
                <a:ea typeface="Oswald Bold"/>
                <a:cs typeface="Oswald Bold"/>
                <a:sym typeface="Oswald Bold"/>
              </a:rPr>
              <a:t>PROBLEM 2</a:t>
            </a:r>
          </a:p>
        </p:txBody>
      </p:sp>
      <p:sp>
        <p:nvSpPr>
          <p:cNvPr id="12" name="Freeform 12"/>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691293" y="3741468"/>
            <a:ext cx="937219" cy="657225"/>
          </a:xfrm>
          <a:prstGeom prst="rect">
            <a:avLst/>
          </a:prstGeom>
        </p:spPr>
        <p:txBody>
          <a:bodyPr lIns="0" tIns="0" rIns="0" bIns="0" rtlCol="0" anchor="t">
            <a:spAutoFit/>
          </a:bodyPr>
          <a:lstStyle/>
          <a:p>
            <a:pPr algn="ctr">
              <a:lnSpc>
                <a:spcPts val="5126"/>
              </a:lnSpc>
            </a:pPr>
            <a:r>
              <a:rPr lang="en-US" sz="4271" b="1" i="1" dirty="0">
                <a:solidFill>
                  <a:srgbClr val="363636"/>
                </a:solidFill>
                <a:latin typeface="Oswald Bold"/>
                <a:ea typeface="Oswald Bold"/>
                <a:cs typeface="Oswald Bold"/>
                <a:sym typeface="Oswald Bold"/>
              </a:rPr>
              <a:t>01</a:t>
            </a:r>
          </a:p>
        </p:txBody>
      </p:sp>
      <p:sp>
        <p:nvSpPr>
          <p:cNvPr id="14" name="TextBox 14"/>
          <p:cNvSpPr txBox="1"/>
          <p:nvPr/>
        </p:nvSpPr>
        <p:spPr>
          <a:xfrm>
            <a:off x="9806593" y="3741468"/>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15" name="TextBox 15"/>
          <p:cNvSpPr txBox="1"/>
          <p:nvPr/>
        </p:nvSpPr>
        <p:spPr>
          <a:xfrm>
            <a:off x="1691293" y="4538587"/>
            <a:ext cx="937219" cy="657225"/>
          </a:xfrm>
          <a:prstGeom prst="rect">
            <a:avLst/>
          </a:prstGeom>
        </p:spPr>
        <p:txBody>
          <a:bodyPr lIns="0" tIns="0" rIns="0" bIns="0" rtlCol="0" anchor="t">
            <a:spAutoFit/>
          </a:bodyPr>
          <a:lstStyle/>
          <a:p>
            <a:pPr algn="ctr">
              <a:lnSpc>
                <a:spcPts val="5126"/>
              </a:lnSpc>
            </a:pPr>
            <a:r>
              <a:rPr lang="en-US" sz="4271" b="1" i="1" dirty="0">
                <a:solidFill>
                  <a:srgbClr val="363636"/>
                </a:solidFill>
                <a:latin typeface="Oswald Bold"/>
                <a:ea typeface="Oswald Bold"/>
                <a:cs typeface="Oswald Bold"/>
                <a:sym typeface="Oswald Bold"/>
              </a:rPr>
              <a:t>02</a:t>
            </a:r>
          </a:p>
        </p:txBody>
      </p:sp>
      <p:sp>
        <p:nvSpPr>
          <p:cNvPr id="16" name="TextBox 16"/>
          <p:cNvSpPr txBox="1"/>
          <p:nvPr/>
        </p:nvSpPr>
        <p:spPr>
          <a:xfrm>
            <a:off x="9806593" y="4538587"/>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7" name="TextBox 17"/>
          <p:cNvSpPr txBox="1"/>
          <p:nvPr/>
        </p:nvSpPr>
        <p:spPr>
          <a:xfrm>
            <a:off x="1691293" y="541974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8" name="TextBox 18"/>
          <p:cNvSpPr txBox="1"/>
          <p:nvPr/>
        </p:nvSpPr>
        <p:spPr>
          <a:xfrm>
            <a:off x="9806593" y="541974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9" name="TextBox 19"/>
          <p:cNvSpPr txBox="1"/>
          <p:nvPr/>
        </p:nvSpPr>
        <p:spPr>
          <a:xfrm>
            <a:off x="1691293" y="621686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20" name="TextBox 20"/>
          <p:cNvSpPr txBox="1"/>
          <p:nvPr/>
        </p:nvSpPr>
        <p:spPr>
          <a:xfrm>
            <a:off x="9806593" y="621686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21" name="TextBox 21"/>
          <p:cNvSpPr txBox="1"/>
          <p:nvPr/>
        </p:nvSpPr>
        <p:spPr>
          <a:xfrm>
            <a:off x="1710894" y="7009240"/>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05</a:t>
            </a:r>
          </a:p>
        </p:txBody>
      </p:sp>
      <p:sp>
        <p:nvSpPr>
          <p:cNvPr id="22" name="TextBox 22"/>
          <p:cNvSpPr txBox="1"/>
          <p:nvPr/>
        </p:nvSpPr>
        <p:spPr>
          <a:xfrm>
            <a:off x="9826194" y="7009240"/>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05</a:t>
            </a:r>
          </a:p>
        </p:txBody>
      </p:sp>
      <p:sp>
        <p:nvSpPr>
          <p:cNvPr id="23" name="TextBox 23"/>
          <p:cNvSpPr txBox="1"/>
          <p:nvPr/>
        </p:nvSpPr>
        <p:spPr>
          <a:xfrm>
            <a:off x="1710894" y="784020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06</a:t>
            </a:r>
          </a:p>
        </p:txBody>
      </p:sp>
      <p:sp>
        <p:nvSpPr>
          <p:cNvPr id="24" name="TextBox 24"/>
          <p:cNvSpPr txBox="1"/>
          <p:nvPr/>
        </p:nvSpPr>
        <p:spPr>
          <a:xfrm>
            <a:off x="9826194" y="784020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06</a:t>
            </a:r>
          </a:p>
        </p:txBody>
      </p:sp>
      <p:sp>
        <p:nvSpPr>
          <p:cNvPr id="25" name="TextBox 25"/>
          <p:cNvSpPr txBox="1"/>
          <p:nvPr/>
        </p:nvSpPr>
        <p:spPr>
          <a:xfrm>
            <a:off x="3067371" y="3849421"/>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INTRODUCTION</a:t>
            </a:r>
          </a:p>
        </p:txBody>
      </p:sp>
      <p:sp>
        <p:nvSpPr>
          <p:cNvPr id="26" name="TextBox 26"/>
          <p:cNvSpPr txBox="1"/>
          <p:nvPr/>
        </p:nvSpPr>
        <p:spPr>
          <a:xfrm>
            <a:off x="11182671" y="3849421"/>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INTRODUCTION</a:t>
            </a:r>
          </a:p>
        </p:txBody>
      </p:sp>
      <p:sp>
        <p:nvSpPr>
          <p:cNvPr id="27" name="TextBox 27"/>
          <p:cNvSpPr txBox="1"/>
          <p:nvPr/>
        </p:nvSpPr>
        <p:spPr>
          <a:xfrm>
            <a:off x="3067371" y="4643638"/>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ALGORITHM PSEUDOCODE</a:t>
            </a:r>
          </a:p>
        </p:txBody>
      </p:sp>
      <p:sp>
        <p:nvSpPr>
          <p:cNvPr id="28" name="TextBox 28"/>
          <p:cNvSpPr txBox="1"/>
          <p:nvPr/>
        </p:nvSpPr>
        <p:spPr>
          <a:xfrm>
            <a:off x="11182671" y="4643638"/>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ALGORITHM PSEUDOCODE</a:t>
            </a:r>
          </a:p>
        </p:txBody>
      </p:sp>
      <p:sp>
        <p:nvSpPr>
          <p:cNvPr id="29" name="TextBox 29"/>
          <p:cNvSpPr txBox="1"/>
          <p:nvPr/>
        </p:nvSpPr>
        <p:spPr>
          <a:xfrm>
            <a:off x="3067371" y="5563729"/>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SIMULATION</a:t>
            </a:r>
          </a:p>
        </p:txBody>
      </p:sp>
      <p:sp>
        <p:nvSpPr>
          <p:cNvPr id="30" name="TextBox 30"/>
          <p:cNvSpPr txBox="1"/>
          <p:nvPr/>
        </p:nvSpPr>
        <p:spPr>
          <a:xfrm>
            <a:off x="11182671" y="5563729"/>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SIMULATION</a:t>
            </a:r>
          </a:p>
        </p:txBody>
      </p:sp>
      <p:sp>
        <p:nvSpPr>
          <p:cNvPr id="31" name="TextBox 31"/>
          <p:cNvSpPr txBox="1"/>
          <p:nvPr/>
        </p:nvSpPr>
        <p:spPr>
          <a:xfrm>
            <a:off x="3067371" y="6357946"/>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IMPLEMENTATION SCREENSHOT</a:t>
            </a:r>
          </a:p>
        </p:txBody>
      </p:sp>
      <p:sp>
        <p:nvSpPr>
          <p:cNvPr id="32" name="TextBox 32"/>
          <p:cNvSpPr txBox="1"/>
          <p:nvPr/>
        </p:nvSpPr>
        <p:spPr>
          <a:xfrm>
            <a:off x="11182671" y="6357946"/>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IMPLEMENTATION SCREENSHOT</a:t>
            </a:r>
          </a:p>
        </p:txBody>
      </p:sp>
      <p:sp>
        <p:nvSpPr>
          <p:cNvPr id="33" name="TextBox 33"/>
          <p:cNvSpPr txBox="1"/>
          <p:nvPr/>
        </p:nvSpPr>
        <p:spPr>
          <a:xfrm>
            <a:off x="3067371" y="715879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INPUT/OUTPUT</a:t>
            </a:r>
          </a:p>
        </p:txBody>
      </p:sp>
      <p:sp>
        <p:nvSpPr>
          <p:cNvPr id="34" name="TextBox 34"/>
          <p:cNvSpPr txBox="1"/>
          <p:nvPr/>
        </p:nvSpPr>
        <p:spPr>
          <a:xfrm>
            <a:off x="11182671" y="715879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INPUT/OUTPUT</a:t>
            </a:r>
          </a:p>
        </p:txBody>
      </p:sp>
      <p:sp>
        <p:nvSpPr>
          <p:cNvPr id="35" name="TextBox 35"/>
          <p:cNvSpPr txBox="1"/>
          <p:nvPr/>
        </p:nvSpPr>
        <p:spPr>
          <a:xfrm>
            <a:off x="3067371" y="795116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UVA - SCREENSHOT</a:t>
            </a:r>
          </a:p>
        </p:txBody>
      </p:sp>
      <p:sp>
        <p:nvSpPr>
          <p:cNvPr id="36" name="TextBox 36"/>
          <p:cNvSpPr txBox="1"/>
          <p:nvPr/>
        </p:nvSpPr>
        <p:spPr>
          <a:xfrm>
            <a:off x="11182671" y="795116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UVA - 11631 SCREENSHOT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930076" y="4265469"/>
            <a:ext cx="7213924" cy="1594138"/>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PROBLEM 1</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5"/>
            <a:stretch>
              <a:fillRect l="-42054" r="-79050"/>
            </a:stretch>
          </a:blipFill>
        </p:spPr>
        <p:txBody>
          <a:bodyPr/>
          <a:lstStyle/>
          <a:p>
            <a:endParaRPr lang="en-US"/>
          </a:p>
        </p:txBody>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6"/>
            <a:stretch>
              <a:fillRect t="-86495"/>
            </a:stretch>
          </a:blipFill>
        </p:spPr>
        <p:txBody>
          <a:bodyPr/>
          <a:lstStyle/>
          <a:p>
            <a:endParaRPr lang="en-US"/>
          </a:p>
        </p:txBody>
      </p:sp>
      <p:grpSp>
        <p:nvGrpSpPr>
          <p:cNvPr id="6" name="Group 6"/>
          <p:cNvGrpSpPr/>
          <p:nvPr/>
        </p:nvGrpSpPr>
        <p:grpSpPr>
          <a:xfrm>
            <a:off x="9144000" y="3167432"/>
            <a:ext cx="4858949" cy="4794814"/>
            <a:chOff x="0" y="0"/>
            <a:chExt cx="1279723" cy="1262832"/>
          </a:xfrm>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txBody>
            <a:bodyPr/>
            <a:lstStyle/>
            <a:p>
              <a:endParaRPr lang="en-US"/>
            </a:p>
          </p:txBody>
        </p:sp>
        <p:sp>
          <p:nvSpPr>
            <p:cNvPr id="8" name="TextBox 8"/>
            <p:cNvSpPr txBox="1"/>
            <p:nvPr/>
          </p:nvSpPr>
          <p:spPr>
            <a:xfrm>
              <a:off x="0" y="-57150"/>
              <a:ext cx="1279723" cy="131998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0581731" y="4137765"/>
            <a:ext cx="1815359" cy="2854148"/>
          </a:xfrm>
          <a:custGeom>
            <a:avLst/>
            <a:gdLst/>
            <a:ahLst/>
            <a:cxnLst/>
            <a:rect l="l" t="t" r="r" b="b"/>
            <a:pathLst>
              <a:path w="1815359" h="2854148">
                <a:moveTo>
                  <a:pt x="0" y="0"/>
                </a:moveTo>
                <a:lnTo>
                  <a:pt x="1815360" y="0"/>
                </a:lnTo>
                <a:lnTo>
                  <a:pt x="1815360" y="2854148"/>
                </a:lnTo>
                <a:lnTo>
                  <a:pt x="0" y="2854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1028700" y="797661"/>
            <a:ext cx="9548952" cy="1303627"/>
          </a:xfrm>
          <a:prstGeom prst="rect">
            <a:avLst/>
          </a:prstGeom>
        </p:spPr>
        <p:txBody>
          <a:bodyPr lIns="0" tIns="0" rIns="0" bIns="0" rtlCol="0" anchor="t">
            <a:spAutoFit/>
          </a:bodyPr>
          <a:lstStyle/>
          <a:p>
            <a:pPr marL="0" lvl="0" indent="0" algn="l">
              <a:lnSpc>
                <a:spcPts val="9903"/>
              </a:lnSpc>
            </a:pPr>
            <a:r>
              <a:rPr lang="en-US" sz="9431" b="1" spc="924" dirty="0">
                <a:solidFill>
                  <a:srgbClr val="231F20"/>
                </a:solidFill>
                <a:latin typeface="Oswald Bold"/>
                <a:ea typeface="Oswald Bold"/>
                <a:cs typeface="Oswald Bold"/>
                <a:sym typeface="Oswald Bold"/>
              </a:rPr>
              <a:t>INTRODUCTION</a:t>
            </a:r>
          </a:p>
        </p:txBody>
      </p:sp>
      <p:sp>
        <p:nvSpPr>
          <p:cNvPr id="12" name="TextBox 12"/>
          <p:cNvSpPr txBox="1"/>
          <p:nvPr/>
        </p:nvSpPr>
        <p:spPr>
          <a:xfrm>
            <a:off x="1028700" y="3292327"/>
            <a:ext cx="7877175" cy="3986239"/>
          </a:xfrm>
          <a:prstGeom prst="rect">
            <a:avLst/>
          </a:prstGeom>
        </p:spPr>
        <p:txBody>
          <a:bodyPr lIns="0" tIns="0" rIns="0" bIns="0" rtlCol="0" anchor="t">
            <a:spAutoFit/>
          </a:bodyPr>
          <a:lstStyle/>
          <a:p>
            <a:pPr algn="just">
              <a:lnSpc>
                <a:spcPts val="3160"/>
              </a:lnSpc>
            </a:pPr>
            <a:r>
              <a:rPr lang="en-US" sz="2290" spc="224" dirty="0">
                <a:solidFill>
                  <a:srgbClr val="231F20"/>
                </a:solidFill>
                <a:latin typeface="DM Sans"/>
                <a:ea typeface="DM Sans"/>
                <a:cs typeface="DM Sans"/>
                <a:sym typeface="DM Sans"/>
              </a:rPr>
              <a:t>Sorting is a fundamental operation in computer science for organizing data. This problem focuses on finding the minimum number of flips required to sort an array in ascending order using the Bubble Sort algorithm. Each flip corresponds to a swap of two adjacent elements in the wrong order. This task helps demonstrate the computational steps involved in sorting and the efficiency of the algorithm in terms of operations.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p:cNvSpPr/>
          <p:nvPr/>
        </p:nvSpPr>
        <p:spPr>
          <a:xfrm>
            <a:off x="620600" y="3820374"/>
            <a:ext cx="12974552" cy="5437926"/>
          </a:xfrm>
          <a:custGeom>
            <a:avLst/>
            <a:gdLst/>
            <a:ahLst/>
            <a:cxnLst/>
            <a:rect l="l" t="t" r="r" b="b"/>
            <a:pathLst>
              <a:path w="12974552" h="5437926">
                <a:moveTo>
                  <a:pt x="0" y="0"/>
                </a:moveTo>
                <a:lnTo>
                  <a:pt x="12974552" y="0"/>
                </a:lnTo>
                <a:lnTo>
                  <a:pt x="12974552" y="5437926"/>
                </a:lnTo>
                <a:lnTo>
                  <a:pt x="0" y="5437926"/>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13662994" y="337474"/>
            <a:ext cx="4296549" cy="9570246"/>
            <a:chOff x="0" y="0"/>
            <a:chExt cx="1131601" cy="2520559"/>
          </a:xfrm>
        </p:grpSpPr>
        <p:sp>
          <p:nvSpPr>
            <p:cNvPr id="5" name="Freeform 5"/>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6" name="TextBox 6"/>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620600" y="102870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5"/>
            <a:stretch>
              <a:fillRect t="-86495"/>
            </a:stretch>
          </a:blipFill>
        </p:spPr>
        <p:txBody>
          <a:bodyPr/>
          <a:lstStyle/>
          <a:p>
            <a:endParaRPr lang="en-US"/>
          </a:p>
        </p:txBody>
      </p:sp>
      <p:sp>
        <p:nvSpPr>
          <p:cNvPr id="8" name="Freeform 8"/>
          <p:cNvSpPr/>
          <p:nvPr/>
        </p:nvSpPr>
        <p:spPr>
          <a:xfrm>
            <a:off x="13662994" y="2940957"/>
            <a:ext cx="3982475" cy="5293169"/>
          </a:xfrm>
          <a:custGeom>
            <a:avLst/>
            <a:gdLst/>
            <a:ahLst/>
            <a:cxnLst/>
            <a:rect l="l" t="t" r="r" b="b"/>
            <a:pathLst>
              <a:path w="3982475" h="5293169">
                <a:moveTo>
                  <a:pt x="0" y="0"/>
                </a:moveTo>
                <a:lnTo>
                  <a:pt x="3982475" y="0"/>
                </a:lnTo>
                <a:lnTo>
                  <a:pt x="3982475" y="5293169"/>
                </a:lnTo>
                <a:lnTo>
                  <a:pt x="0" y="5293169"/>
                </a:lnTo>
                <a:lnTo>
                  <a:pt x="0" y="0"/>
                </a:lnTo>
                <a:close/>
              </a:path>
            </a:pathLst>
          </a:custGeom>
          <a:blipFill>
            <a:blip r:embed="rId6"/>
            <a:stretch>
              <a:fillRect l="-49746" r="-49746"/>
            </a:stretch>
          </a:blipFill>
        </p:spPr>
        <p:txBody>
          <a:bodyPr/>
          <a:lstStyle/>
          <a:p>
            <a:endParaRPr lang="en-US"/>
          </a:p>
        </p:txBody>
      </p:sp>
      <p:grpSp>
        <p:nvGrpSpPr>
          <p:cNvPr id="9" name="Group 9"/>
          <p:cNvGrpSpPr/>
          <p:nvPr/>
        </p:nvGrpSpPr>
        <p:grpSpPr>
          <a:xfrm>
            <a:off x="763521" y="1966458"/>
            <a:ext cx="9610044" cy="1948998"/>
            <a:chOff x="0" y="0"/>
            <a:chExt cx="3682024" cy="746746"/>
          </a:xfrm>
        </p:grpSpPr>
        <p:sp>
          <p:nvSpPr>
            <p:cNvPr id="10" name="Freeform 10"/>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1" name="TextBox 11"/>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4836978" y="8741876"/>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5"/>
            <a:stretch>
              <a:fillRect t="-86495"/>
            </a:stretch>
          </a:blipFill>
        </p:spPr>
        <p:txBody>
          <a:bodyPr/>
          <a:lstStyle/>
          <a:p>
            <a:endParaRPr lang="en-US"/>
          </a:p>
        </p:txBody>
      </p:sp>
      <p:grpSp>
        <p:nvGrpSpPr>
          <p:cNvPr id="13" name="Group 13"/>
          <p:cNvGrpSpPr/>
          <p:nvPr/>
        </p:nvGrpSpPr>
        <p:grpSpPr>
          <a:xfrm>
            <a:off x="1028700" y="337474"/>
            <a:ext cx="9610044" cy="1948998"/>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TextBox 17"/>
          <p:cNvSpPr txBox="1"/>
          <p:nvPr/>
        </p:nvSpPr>
        <p:spPr>
          <a:xfrm>
            <a:off x="1028700" y="924397"/>
            <a:ext cx="10103580" cy="2590800"/>
          </a:xfrm>
          <a:prstGeom prst="rect">
            <a:avLst/>
          </a:prstGeom>
        </p:spPr>
        <p:txBody>
          <a:bodyPr lIns="0" tIns="0" rIns="0" bIns="0" rtlCol="0" anchor="t">
            <a:spAutoFit/>
          </a:bodyPr>
          <a:lstStyle/>
          <a:p>
            <a:pPr algn="l">
              <a:lnSpc>
                <a:spcPts val="10349"/>
              </a:lnSpc>
            </a:pPr>
            <a:r>
              <a:rPr lang="en-US" sz="7500" b="1" spc="735" dirty="0">
                <a:solidFill>
                  <a:srgbClr val="231F20"/>
                </a:solidFill>
                <a:latin typeface="Oswald Bold"/>
                <a:ea typeface="Oswald Bold"/>
                <a:cs typeface="Oswald Bold"/>
                <a:sym typeface="Oswald Bold"/>
              </a:rPr>
              <a:t>ALGORITHM PSEUDOCODE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b="1" spc="786" dirty="0">
                <a:solidFill>
                  <a:srgbClr val="FFFFFF"/>
                </a:solidFill>
                <a:latin typeface="Oswald Bold"/>
                <a:ea typeface="Oswald Bold"/>
                <a:cs typeface="Oswald Bold"/>
                <a:sym typeface="Oswald Bold"/>
              </a:rPr>
              <a:t>SIMULATION</a:t>
            </a:r>
          </a:p>
        </p:txBody>
      </p:sp>
      <p:pic>
        <p:nvPicPr>
          <p:cNvPr id="18" name="Picture 17" descr="A diagram of steps and numbers&#10;&#10;Description automatically generated with medium confidence">
            <a:extLst>
              <a:ext uri="{FF2B5EF4-FFF2-40B4-BE49-F238E27FC236}">
                <a16:creationId xmlns:a16="http://schemas.microsoft.com/office/drawing/2014/main" id="{D91ACF78-AD34-8D30-EF45-F63E839CA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012" y="3516981"/>
            <a:ext cx="5811972" cy="64250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1264284"/>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257433" y="-493980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034428"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655538" y="2981430"/>
            <a:ext cx="14976923" cy="4182738"/>
          </a:xfrm>
          <a:custGeom>
            <a:avLst/>
            <a:gdLst/>
            <a:ahLst/>
            <a:cxnLst/>
            <a:rect l="l" t="t" r="r" b="b"/>
            <a:pathLst>
              <a:path w="14976923" h="4182738">
                <a:moveTo>
                  <a:pt x="0" y="0"/>
                </a:moveTo>
                <a:lnTo>
                  <a:pt x="14976924" y="0"/>
                </a:lnTo>
                <a:lnTo>
                  <a:pt x="14976924" y="4182738"/>
                </a:lnTo>
                <a:lnTo>
                  <a:pt x="0" y="4182738"/>
                </a:lnTo>
                <a:lnTo>
                  <a:pt x="0" y="0"/>
                </a:lnTo>
                <a:close/>
              </a:path>
            </a:pathLst>
          </a:custGeom>
          <a:blipFill>
            <a:blip r:embed="rId7"/>
            <a:stretch>
              <a:fillRect l="-7807" t="-34945" r="-8132" b="-32501"/>
            </a:stretch>
          </a:blipFill>
        </p:spPr>
        <p:txBody>
          <a:bodyPr/>
          <a:lstStyle/>
          <a:p>
            <a:endParaRPr lang="en-US"/>
          </a:p>
        </p:txBody>
      </p:sp>
      <p:sp>
        <p:nvSpPr>
          <p:cNvPr id="7" name="TextBox 7"/>
          <p:cNvSpPr txBox="1"/>
          <p:nvPr/>
        </p:nvSpPr>
        <p:spPr>
          <a:xfrm>
            <a:off x="0" y="-95250"/>
            <a:ext cx="9444491" cy="857250"/>
          </a:xfrm>
          <a:prstGeom prst="rect">
            <a:avLst/>
          </a:prstGeom>
        </p:spPr>
        <p:txBody>
          <a:bodyPr lIns="0" tIns="0" rIns="0" bIns="0" rtlCol="0" anchor="t">
            <a:spAutoFit/>
          </a:bodyPr>
          <a:lstStyle/>
          <a:p>
            <a:pPr algn="ctr">
              <a:lnSpc>
                <a:spcPts val="6900"/>
              </a:lnSpc>
            </a:pPr>
            <a:r>
              <a:rPr lang="en-US" sz="5000" b="1" spc="265">
                <a:solidFill>
                  <a:srgbClr val="231F20"/>
                </a:solidFill>
                <a:latin typeface="Oswald Bold"/>
                <a:ea typeface="Oswald Bold"/>
                <a:cs typeface="Oswald Bold"/>
                <a:sym typeface="Oswald Bold"/>
              </a:rPr>
              <a:t>IMPLEMENTATION SCREENSHOT</a:t>
            </a:r>
          </a:p>
        </p:txBody>
      </p:sp>
      <p:sp>
        <p:nvSpPr>
          <p:cNvPr id="8" name="TextBox 8"/>
          <p:cNvSpPr txBox="1"/>
          <p:nvPr/>
        </p:nvSpPr>
        <p:spPr>
          <a:xfrm>
            <a:off x="4421755" y="2259674"/>
            <a:ext cx="9444491" cy="512445"/>
          </a:xfrm>
          <a:prstGeom prst="rect">
            <a:avLst/>
          </a:prstGeom>
        </p:spPr>
        <p:txBody>
          <a:bodyPr lIns="0" tIns="0" rIns="0" bIns="0" rtlCol="0" anchor="t">
            <a:spAutoFit/>
          </a:bodyPr>
          <a:lstStyle/>
          <a:p>
            <a:pPr algn="ctr">
              <a:lnSpc>
                <a:spcPts val="4140"/>
              </a:lnSpc>
            </a:pPr>
            <a:r>
              <a:rPr lang="en-US" sz="3000" b="1" spc="159" dirty="0">
                <a:solidFill>
                  <a:srgbClr val="231F20"/>
                </a:solidFill>
                <a:latin typeface="Oswald Bold"/>
                <a:ea typeface="Oswald Bold"/>
                <a:cs typeface="Oswald Bold"/>
                <a:sym typeface="Oswald Bold"/>
              </a:rPr>
              <a:t>READS THE ARRAY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15257433" y="-493980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176364">
            <a:off x="-4034428" y="637925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456976" y="1935697"/>
            <a:ext cx="11374048" cy="7322603"/>
          </a:xfrm>
          <a:custGeom>
            <a:avLst/>
            <a:gdLst/>
            <a:ahLst/>
            <a:cxnLst/>
            <a:rect l="l" t="t" r="r" b="b"/>
            <a:pathLst>
              <a:path w="11374048" h="7322603">
                <a:moveTo>
                  <a:pt x="0" y="0"/>
                </a:moveTo>
                <a:lnTo>
                  <a:pt x="11374048" y="0"/>
                </a:lnTo>
                <a:lnTo>
                  <a:pt x="11374048" y="7322603"/>
                </a:lnTo>
                <a:lnTo>
                  <a:pt x="0" y="7322603"/>
                </a:lnTo>
                <a:lnTo>
                  <a:pt x="0" y="0"/>
                </a:lnTo>
                <a:close/>
              </a:path>
            </a:pathLst>
          </a:custGeom>
          <a:blipFill>
            <a:blip r:embed="rId5"/>
            <a:stretch>
              <a:fillRect l="-8154" t="-14227" r="-8417" b="-14300"/>
            </a:stretch>
          </a:blipFill>
        </p:spPr>
        <p:txBody>
          <a:bodyPr/>
          <a:lstStyle/>
          <a:p>
            <a:endParaRPr lang="en-US"/>
          </a:p>
        </p:txBody>
      </p:sp>
      <p:sp>
        <p:nvSpPr>
          <p:cNvPr id="6" name="TextBox 6"/>
          <p:cNvSpPr txBox="1"/>
          <p:nvPr/>
        </p:nvSpPr>
        <p:spPr>
          <a:xfrm>
            <a:off x="0" y="-95250"/>
            <a:ext cx="9444491" cy="857250"/>
          </a:xfrm>
          <a:prstGeom prst="rect">
            <a:avLst/>
          </a:prstGeom>
        </p:spPr>
        <p:txBody>
          <a:bodyPr lIns="0" tIns="0" rIns="0" bIns="0" rtlCol="0" anchor="t">
            <a:spAutoFit/>
          </a:bodyPr>
          <a:lstStyle/>
          <a:p>
            <a:pPr algn="ctr">
              <a:lnSpc>
                <a:spcPts val="6900"/>
              </a:lnSpc>
            </a:pPr>
            <a:r>
              <a:rPr lang="en-US" sz="5000" b="1" spc="265">
                <a:solidFill>
                  <a:srgbClr val="231F20"/>
                </a:solidFill>
                <a:latin typeface="Oswald Bold"/>
                <a:ea typeface="Oswald Bold"/>
                <a:cs typeface="Oswald Bold"/>
                <a:sym typeface="Oswald Bold"/>
              </a:rPr>
              <a:t>IMPLEMENTATION SCREENSHOT</a:t>
            </a:r>
          </a:p>
        </p:txBody>
      </p:sp>
      <p:sp>
        <p:nvSpPr>
          <p:cNvPr id="7" name="TextBox 7"/>
          <p:cNvSpPr txBox="1"/>
          <p:nvPr/>
        </p:nvSpPr>
        <p:spPr>
          <a:xfrm>
            <a:off x="4421755" y="1064051"/>
            <a:ext cx="9444491" cy="512445"/>
          </a:xfrm>
          <a:prstGeom prst="rect">
            <a:avLst/>
          </a:prstGeom>
        </p:spPr>
        <p:txBody>
          <a:bodyPr lIns="0" tIns="0" rIns="0" bIns="0" rtlCol="0" anchor="t">
            <a:spAutoFit/>
          </a:bodyPr>
          <a:lstStyle/>
          <a:p>
            <a:pPr algn="ctr">
              <a:lnSpc>
                <a:spcPts val="4140"/>
              </a:lnSpc>
            </a:pPr>
            <a:r>
              <a:rPr lang="en-US" sz="3000" b="1" spc="159" dirty="0">
                <a:solidFill>
                  <a:srgbClr val="231F20"/>
                </a:solidFill>
                <a:latin typeface="Oswald Bold"/>
                <a:ea typeface="Oswald Bold"/>
                <a:cs typeface="Oswald Bold"/>
                <a:sym typeface="Oswald Bold"/>
              </a:rPr>
              <a:t>COUNTS FLIPS USING BUBBLE SORT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150</TotalTime>
  <Words>628</Words>
  <Application>Microsoft Office PowerPoint</Application>
  <PresentationFormat>Custom</PresentationFormat>
  <Paragraphs>105</Paragraphs>
  <Slides>24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Oswald Bold</vt:lpstr>
      <vt:lpstr>Montserrat Light</vt:lpstr>
      <vt:lpstr>DM Sans Bold Italics</vt:lpstr>
      <vt:lpstr>DM Sans</vt:lpstr>
      <vt:lpstr>DM Sans Bold</vt:lpstr>
      <vt:lpstr>Arial</vt:lpstr>
      <vt:lpstr>Calibri</vt:lpstr>
      <vt:lpstr>Open Sauce Bold</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Networks Presentation in Blue Clean Style</dc:title>
  <cp:lastModifiedBy>Mark Jhones</cp:lastModifiedBy>
  <cp:revision>4</cp:revision>
  <dcterms:created xsi:type="dcterms:W3CDTF">2006-08-16T00:00:00Z</dcterms:created>
  <dcterms:modified xsi:type="dcterms:W3CDTF">2024-12-26T05:24:46Z</dcterms:modified>
  <dc:identifier>DAGaFq_XuCw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2024-12-24T12:48:08Z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c2d4d546-bc44-41df-b13d-09f64920a693</vt:lpwstr>
  </property>
  <property fmtid="{D5CDD505-2E9C-101B-9397-08002B2CF9AE}" pid="7" name="MSIP_Label_defa4170-0d19-0005-0004-bc88714345d2_ActionId">
    <vt:lpwstr>15d6898d-6ab6-4a59-92d2-1653d5424ae3</vt:lpwstr>
  </property>
  <property fmtid="{D5CDD505-2E9C-101B-9397-08002B2CF9AE}" pid="8" name="MSIP_Label_defa4170-0d19-0005-0004-bc88714345d2_ContentBits">
    <vt:lpwstr>0</vt:lpwstr>
  </property>
</Properties>
</file>